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 id="2147483720" r:id="rId3"/>
  </p:sldMasterIdLst>
  <p:notesMasterIdLst>
    <p:notesMasterId r:id="rId70"/>
  </p:notesMasterIdLst>
  <p:sldIdLst>
    <p:sldId id="298" r:id="rId4"/>
    <p:sldId id="742" r:id="rId5"/>
    <p:sldId id="743" r:id="rId6"/>
    <p:sldId id="726" r:id="rId7"/>
    <p:sldId id="740" r:id="rId8"/>
    <p:sldId id="741" r:id="rId9"/>
    <p:sldId id="632" r:id="rId10"/>
    <p:sldId id="727" r:id="rId11"/>
    <p:sldId id="616" r:id="rId12"/>
    <p:sldId id="634" r:id="rId13"/>
    <p:sldId id="733" r:id="rId14"/>
    <p:sldId id="633" r:id="rId15"/>
    <p:sldId id="642" r:id="rId16"/>
    <p:sldId id="712" r:id="rId17"/>
    <p:sldId id="736" r:id="rId18"/>
    <p:sldId id="650" r:id="rId19"/>
    <p:sldId id="734" r:id="rId20"/>
    <p:sldId id="735" r:id="rId21"/>
    <p:sldId id="624" r:id="rId22"/>
    <p:sldId id="651" r:id="rId23"/>
    <p:sldId id="652" r:id="rId24"/>
    <p:sldId id="653" r:id="rId25"/>
    <p:sldId id="654" r:id="rId26"/>
    <p:sldId id="357" r:id="rId27"/>
    <p:sldId id="618" r:id="rId28"/>
    <p:sldId id="709" r:id="rId29"/>
    <p:sldId id="713" r:id="rId30"/>
    <p:sldId id="677" r:id="rId31"/>
    <p:sldId id="714" r:id="rId32"/>
    <p:sldId id="715" r:id="rId33"/>
    <p:sldId id="716" r:id="rId34"/>
    <p:sldId id="717" r:id="rId35"/>
    <p:sldId id="718" r:id="rId36"/>
    <p:sldId id="719" r:id="rId37"/>
    <p:sldId id="721" r:id="rId38"/>
    <p:sldId id="722" r:id="rId39"/>
    <p:sldId id="723" r:id="rId40"/>
    <p:sldId id="720" r:id="rId41"/>
    <p:sldId id="724" r:id="rId42"/>
    <p:sldId id="293" r:id="rId43"/>
    <p:sldId id="302" r:id="rId44"/>
    <p:sldId id="297" r:id="rId45"/>
    <p:sldId id="711" r:id="rId46"/>
    <p:sldId id="705" r:id="rId47"/>
    <p:sldId id="270" r:id="rId48"/>
    <p:sldId id="269" r:id="rId49"/>
    <p:sldId id="737" r:id="rId50"/>
    <p:sldId id="626" r:id="rId51"/>
    <p:sldId id="629" r:id="rId52"/>
    <p:sldId id="627" r:id="rId53"/>
    <p:sldId id="628" r:id="rId54"/>
    <p:sldId id="635" r:id="rId55"/>
    <p:sldId id="636" r:id="rId56"/>
    <p:sldId id="637" r:id="rId57"/>
    <p:sldId id="638" r:id="rId58"/>
    <p:sldId id="728" r:id="rId59"/>
    <p:sldId id="639" r:id="rId60"/>
    <p:sldId id="729" r:id="rId61"/>
    <p:sldId id="640" r:id="rId62"/>
    <p:sldId id="730" r:id="rId63"/>
    <p:sldId id="641" r:id="rId64"/>
    <p:sldId id="731" r:id="rId65"/>
    <p:sldId id="732" r:id="rId66"/>
    <p:sldId id="630" r:id="rId67"/>
    <p:sldId id="739" r:id="rId68"/>
    <p:sldId id="73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CCE"/>
    <a:srgbClr val="FFC2DB"/>
    <a:srgbClr val="3070A9"/>
    <a:srgbClr val="FF6700"/>
    <a:srgbClr val="FF9300"/>
    <a:srgbClr val="FF2F92"/>
    <a:srgbClr val="43B2E0"/>
    <a:srgbClr val="CF2E74"/>
    <a:srgbClr val="E13F0E"/>
    <a:srgbClr val="510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7597"/>
  </p:normalViewPr>
  <p:slideViewPr>
    <p:cSldViewPr snapToGrid="0">
      <p:cViewPr varScale="1">
        <p:scale>
          <a:sx n="73" d="100"/>
          <a:sy n="73" d="100"/>
        </p:scale>
        <p:origin x="20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41932-CBE8-CF4B-9AFA-45251A3C2F0B}"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3B2BC-6EE0-A847-8E6A-34A26DD5668B}" type="slidenum">
              <a:rPr lang="en-US" smtClean="0"/>
              <a:t>‹#›</a:t>
            </a:fld>
            <a:endParaRPr lang="en-US"/>
          </a:p>
        </p:txBody>
      </p:sp>
    </p:spTree>
    <p:extLst>
      <p:ext uri="{BB962C8B-B14F-4D97-AF65-F5344CB8AC3E}">
        <p14:creationId xmlns:p14="http://schemas.microsoft.com/office/powerpoint/2010/main" val="91186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4</a:t>
            </a:fld>
            <a:endParaRPr lang="en-US"/>
          </a:p>
        </p:txBody>
      </p:sp>
    </p:spTree>
    <p:extLst>
      <p:ext uri="{BB962C8B-B14F-4D97-AF65-F5344CB8AC3E}">
        <p14:creationId xmlns:p14="http://schemas.microsoft.com/office/powerpoint/2010/main" val="3483410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next generation sequencing pipeline that takes raw sequence data and processes it all the way to a species tree. </a:t>
            </a:r>
          </a:p>
          <a:p>
            <a:r>
              <a:rPr lang="en-US" dirty="0"/>
              <a:t>It’s designed to be flexible, so there are multiple start and stop points that make it modular.</a:t>
            </a:r>
          </a:p>
        </p:txBody>
      </p:sp>
      <p:sp>
        <p:nvSpPr>
          <p:cNvPr id="4" name="Slide Number Placeholder 3"/>
          <p:cNvSpPr>
            <a:spLocks noGrp="1"/>
          </p:cNvSpPr>
          <p:nvPr>
            <p:ph type="sldNum" sz="quarter" idx="5"/>
          </p:nvPr>
        </p:nvSpPr>
        <p:spPr/>
        <p:txBody>
          <a:bodyPr/>
          <a:lstStyle/>
          <a:p>
            <a:fld id="{47A3B2BC-6EE0-A847-8E6A-34A26DD5668B}" type="slidenum">
              <a:rPr lang="en-US" smtClean="0"/>
              <a:t>19</a:t>
            </a:fld>
            <a:endParaRPr lang="en-US"/>
          </a:p>
        </p:txBody>
      </p:sp>
    </p:spTree>
    <p:extLst>
      <p:ext uri="{BB962C8B-B14F-4D97-AF65-F5344CB8AC3E}">
        <p14:creationId xmlns:p14="http://schemas.microsoft.com/office/powerpoint/2010/main" val="141874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molecular focus of the </a:t>
            </a:r>
            <a:r>
              <a:rPr lang="en-US" dirty="0" err="1"/>
              <a:t>AusARG</a:t>
            </a:r>
            <a:r>
              <a:rPr lang="en-US" dirty="0"/>
              <a:t> initiative has always been balanced by an interest in collecting a matching morphological dataset that can be used to understand the evolution of Australia’s reptiles. </a:t>
            </a:r>
          </a:p>
        </p:txBody>
      </p:sp>
      <p:sp>
        <p:nvSpPr>
          <p:cNvPr id="4" name="Slide Number Placeholder 3"/>
          <p:cNvSpPr>
            <a:spLocks noGrp="1"/>
          </p:cNvSpPr>
          <p:nvPr>
            <p:ph type="sldNum" sz="quarter" idx="5"/>
          </p:nvPr>
        </p:nvSpPr>
        <p:spPr/>
        <p:txBody>
          <a:bodyPr/>
          <a:lstStyle/>
          <a:p>
            <a:fld id="{C83D981F-D3F9-F34D-ADF3-E73ABD24A10F}" type="slidenum">
              <a:rPr lang="en-US" smtClean="0"/>
              <a:t>24</a:t>
            </a:fld>
            <a:endParaRPr lang="en-US"/>
          </a:p>
        </p:txBody>
      </p:sp>
    </p:spTree>
    <p:extLst>
      <p:ext uri="{BB962C8B-B14F-4D97-AF65-F5344CB8AC3E}">
        <p14:creationId xmlns:p14="http://schemas.microsoft.com/office/powerpoint/2010/main" val="278106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we’ve been collecting a standard set of morphological measurements from thousands of lizards, snakes, and frogs. </a:t>
            </a:r>
          </a:p>
        </p:txBody>
      </p:sp>
      <p:sp>
        <p:nvSpPr>
          <p:cNvPr id="4" name="Slide Number Placeholder 3"/>
          <p:cNvSpPr>
            <a:spLocks noGrp="1"/>
          </p:cNvSpPr>
          <p:nvPr>
            <p:ph type="sldNum" sz="quarter" idx="5"/>
          </p:nvPr>
        </p:nvSpPr>
        <p:spPr/>
        <p:txBody>
          <a:bodyPr/>
          <a:lstStyle/>
          <a:p>
            <a:fld id="{47A3B2BC-6EE0-A847-8E6A-34A26DD5668B}" type="slidenum">
              <a:rPr lang="en-US" smtClean="0"/>
              <a:t>25</a:t>
            </a:fld>
            <a:endParaRPr lang="en-US"/>
          </a:p>
        </p:txBody>
      </p:sp>
    </p:spTree>
    <p:extLst>
      <p:ext uri="{BB962C8B-B14F-4D97-AF65-F5344CB8AC3E}">
        <p14:creationId xmlns:p14="http://schemas.microsoft.com/office/powerpoint/2010/main" val="10683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is now enormous and constitutes likely the largest such effort for reptiles to date. However, it still lags behind similar efforts for birds, which recently released a global dataset covering nearly all described species. </a:t>
            </a:r>
          </a:p>
        </p:txBody>
      </p:sp>
      <p:sp>
        <p:nvSpPr>
          <p:cNvPr id="4" name="Slide Number Placeholder 3"/>
          <p:cNvSpPr>
            <a:spLocks noGrp="1"/>
          </p:cNvSpPr>
          <p:nvPr>
            <p:ph type="sldNum" sz="quarter" idx="5"/>
          </p:nvPr>
        </p:nvSpPr>
        <p:spPr/>
        <p:txBody>
          <a:bodyPr/>
          <a:lstStyle/>
          <a:p>
            <a:fld id="{47A3B2BC-6EE0-A847-8E6A-34A26DD5668B}" type="slidenum">
              <a:rPr lang="en-US" smtClean="0"/>
              <a:t>26</a:t>
            </a:fld>
            <a:endParaRPr lang="en-US"/>
          </a:p>
        </p:txBody>
      </p:sp>
    </p:spTree>
    <p:extLst>
      <p:ext uri="{BB962C8B-B14F-4D97-AF65-F5344CB8AC3E}">
        <p14:creationId xmlns:p14="http://schemas.microsoft.com/office/powerpoint/2010/main" val="26264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these molecular and morphological data have been an incredible resource for study, and we’ve successfully published a number of papers over the past few years. I highlight a few here that I think are particularly relevant. </a:t>
            </a:r>
          </a:p>
        </p:txBody>
      </p:sp>
      <p:sp>
        <p:nvSpPr>
          <p:cNvPr id="4" name="Slide Number Placeholder 3"/>
          <p:cNvSpPr>
            <a:spLocks noGrp="1"/>
          </p:cNvSpPr>
          <p:nvPr>
            <p:ph type="sldNum" sz="quarter" idx="5"/>
          </p:nvPr>
        </p:nvSpPr>
        <p:spPr/>
        <p:txBody>
          <a:bodyPr/>
          <a:lstStyle/>
          <a:p>
            <a:fld id="{47A3B2BC-6EE0-A847-8E6A-34A26DD5668B}" type="slidenum">
              <a:rPr lang="en-US" smtClean="0"/>
              <a:t>28</a:t>
            </a:fld>
            <a:endParaRPr lang="en-US"/>
          </a:p>
        </p:txBody>
      </p:sp>
    </p:spTree>
    <p:extLst>
      <p:ext uri="{BB962C8B-B14F-4D97-AF65-F5344CB8AC3E}">
        <p14:creationId xmlns:p14="http://schemas.microsoft.com/office/powerpoint/2010/main" val="391194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we’ve published a number of projects using these data, we’ve really only scraped the surface. And there’s so much more that could be done, particularly with undergraduate and postgraduate students. </a:t>
            </a:r>
          </a:p>
          <a:p>
            <a:r>
              <a:rPr lang="en-US" dirty="0"/>
              <a:t>We’ve already done a lot of the hard work that can slow down or derail student projects (collecting samples, vetting them, gaining approval and access). But existing sampling can act as a platform for students to build upon. </a:t>
            </a:r>
          </a:p>
        </p:txBody>
      </p:sp>
      <p:sp>
        <p:nvSpPr>
          <p:cNvPr id="4" name="Slide Number Placeholder 3"/>
          <p:cNvSpPr>
            <a:spLocks noGrp="1"/>
          </p:cNvSpPr>
          <p:nvPr>
            <p:ph type="sldNum" sz="quarter" idx="5"/>
          </p:nvPr>
        </p:nvSpPr>
        <p:spPr/>
        <p:txBody>
          <a:bodyPr/>
          <a:lstStyle/>
          <a:p>
            <a:fld id="{47A3B2BC-6EE0-A847-8E6A-34A26DD5668B}" type="slidenum">
              <a:rPr lang="en-US" smtClean="0"/>
              <a:t>34</a:t>
            </a:fld>
            <a:endParaRPr lang="en-US"/>
          </a:p>
        </p:txBody>
      </p:sp>
    </p:spTree>
    <p:extLst>
      <p:ext uri="{BB962C8B-B14F-4D97-AF65-F5344CB8AC3E}">
        <p14:creationId xmlns:p14="http://schemas.microsoft.com/office/powerpoint/2010/main" val="2785905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add sampling through low coverage WGS or reference genomics</a:t>
            </a:r>
          </a:p>
        </p:txBody>
      </p:sp>
      <p:sp>
        <p:nvSpPr>
          <p:cNvPr id="4" name="Slide Number Placeholder 3"/>
          <p:cNvSpPr>
            <a:spLocks noGrp="1"/>
          </p:cNvSpPr>
          <p:nvPr>
            <p:ph type="sldNum" sz="quarter" idx="5"/>
          </p:nvPr>
        </p:nvSpPr>
        <p:spPr/>
        <p:txBody>
          <a:bodyPr/>
          <a:lstStyle/>
          <a:p>
            <a:fld id="{47A3B2BC-6EE0-A847-8E6A-34A26DD5668B}" type="slidenum">
              <a:rPr lang="en-US" smtClean="0"/>
              <a:t>35</a:t>
            </a:fld>
            <a:endParaRPr lang="en-US"/>
          </a:p>
        </p:txBody>
      </p:sp>
    </p:spTree>
    <p:extLst>
      <p:ext uri="{BB962C8B-B14F-4D97-AF65-F5344CB8AC3E}">
        <p14:creationId xmlns:p14="http://schemas.microsoft.com/office/powerpoint/2010/main" val="78023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expand intraspecific sampling for focused projects</a:t>
            </a:r>
          </a:p>
        </p:txBody>
      </p:sp>
      <p:sp>
        <p:nvSpPr>
          <p:cNvPr id="4" name="Slide Number Placeholder 3"/>
          <p:cNvSpPr>
            <a:spLocks noGrp="1"/>
          </p:cNvSpPr>
          <p:nvPr>
            <p:ph type="sldNum" sz="quarter" idx="5"/>
          </p:nvPr>
        </p:nvSpPr>
        <p:spPr/>
        <p:txBody>
          <a:bodyPr/>
          <a:lstStyle/>
          <a:p>
            <a:fld id="{47A3B2BC-6EE0-A847-8E6A-34A26DD5668B}" type="slidenum">
              <a:rPr lang="en-US" smtClean="0"/>
              <a:t>36</a:t>
            </a:fld>
            <a:endParaRPr lang="en-US"/>
          </a:p>
        </p:txBody>
      </p:sp>
    </p:spTree>
    <p:extLst>
      <p:ext uri="{BB962C8B-B14F-4D97-AF65-F5344CB8AC3E}">
        <p14:creationId xmlns:p14="http://schemas.microsoft.com/office/powerpoint/2010/main" val="545116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Collaborators and colleagues from population genomics to comparative methods, domestic and international, and high quality good people. We also have the computer literacy and computational skills that might interest students not directly interested in the organismal part of biology!</a:t>
            </a:r>
          </a:p>
        </p:txBody>
      </p:sp>
      <p:sp>
        <p:nvSpPr>
          <p:cNvPr id="4" name="Slide Number Placeholder 3"/>
          <p:cNvSpPr>
            <a:spLocks noGrp="1"/>
          </p:cNvSpPr>
          <p:nvPr>
            <p:ph type="sldNum" sz="quarter" idx="5"/>
          </p:nvPr>
        </p:nvSpPr>
        <p:spPr/>
        <p:txBody>
          <a:bodyPr/>
          <a:lstStyle/>
          <a:p>
            <a:fld id="{47A3B2BC-6EE0-A847-8E6A-34A26DD5668B}" type="slidenum">
              <a:rPr lang="en-US" smtClean="0"/>
              <a:t>37</a:t>
            </a:fld>
            <a:endParaRPr lang="en-US"/>
          </a:p>
        </p:txBody>
      </p:sp>
    </p:spTree>
    <p:extLst>
      <p:ext uri="{BB962C8B-B14F-4D97-AF65-F5344CB8AC3E}">
        <p14:creationId xmlns:p14="http://schemas.microsoft.com/office/powerpoint/2010/main" val="120714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 Keogh (ANU), Craig Moritz (ANU), Natalie Cooper (NHM), Damien </a:t>
            </a:r>
            <a:r>
              <a:rPr lang="en-US" dirty="0" err="1"/>
              <a:t>Esquerre</a:t>
            </a:r>
            <a:r>
              <a:rPr lang="en-US" dirty="0"/>
              <a:t> (Wollongong)</a:t>
            </a:r>
          </a:p>
        </p:txBody>
      </p:sp>
      <p:sp>
        <p:nvSpPr>
          <p:cNvPr id="4" name="Slide Number Placeholder 3"/>
          <p:cNvSpPr>
            <a:spLocks noGrp="1"/>
          </p:cNvSpPr>
          <p:nvPr>
            <p:ph type="sldNum" sz="quarter" idx="5"/>
          </p:nvPr>
        </p:nvSpPr>
        <p:spPr/>
        <p:txBody>
          <a:bodyPr/>
          <a:lstStyle/>
          <a:p>
            <a:fld id="{47A3B2BC-6EE0-A847-8E6A-34A26DD5668B}" type="slidenum">
              <a:rPr lang="en-US" smtClean="0"/>
              <a:t>39</a:t>
            </a:fld>
            <a:endParaRPr lang="en-US"/>
          </a:p>
        </p:txBody>
      </p:sp>
    </p:spTree>
    <p:extLst>
      <p:ext uri="{BB962C8B-B14F-4D97-AF65-F5344CB8AC3E}">
        <p14:creationId xmlns:p14="http://schemas.microsoft.com/office/powerpoint/2010/main" val="369175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5</a:t>
            </a:fld>
            <a:endParaRPr lang="en-US"/>
          </a:p>
        </p:txBody>
      </p:sp>
    </p:spTree>
    <p:extLst>
      <p:ext uri="{BB962C8B-B14F-4D97-AF65-F5344CB8AC3E}">
        <p14:creationId xmlns:p14="http://schemas.microsoft.com/office/powerpoint/2010/main" val="2567977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40</a:t>
            </a:fld>
            <a:endParaRPr lang="en-US"/>
          </a:p>
        </p:txBody>
      </p:sp>
    </p:spTree>
    <p:extLst>
      <p:ext uri="{BB962C8B-B14F-4D97-AF65-F5344CB8AC3E}">
        <p14:creationId xmlns:p14="http://schemas.microsoft.com/office/powerpoint/2010/main" val="183444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of these have been added in the last 12 months.</a:t>
            </a:r>
          </a:p>
        </p:txBody>
      </p:sp>
      <p:sp>
        <p:nvSpPr>
          <p:cNvPr id="4" name="Slide Number Placeholder 3"/>
          <p:cNvSpPr>
            <a:spLocks noGrp="1"/>
          </p:cNvSpPr>
          <p:nvPr>
            <p:ph type="sldNum" sz="quarter" idx="5"/>
          </p:nvPr>
        </p:nvSpPr>
        <p:spPr/>
        <p:txBody>
          <a:bodyPr/>
          <a:lstStyle/>
          <a:p>
            <a:fld id="{47A3B2BC-6EE0-A847-8E6A-34A26DD5668B}" type="slidenum">
              <a:rPr lang="en-US" smtClean="0"/>
              <a:t>42</a:t>
            </a:fld>
            <a:endParaRPr lang="en-US"/>
          </a:p>
        </p:txBody>
      </p:sp>
    </p:spTree>
    <p:extLst>
      <p:ext uri="{BB962C8B-B14F-4D97-AF65-F5344CB8AC3E}">
        <p14:creationId xmlns:p14="http://schemas.microsoft.com/office/powerpoint/2010/main" val="2523833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Piecharts</a:t>
            </a:r>
            <a:r>
              <a:rPr lang="en-US" dirty="0"/>
              <a:t> at nodes represent the proportion of gene trees that support the most common species tree topologies (orange is the topology presented), yellow and blue are swaps with the nearest neighbor branches and grey is a summary of many other alternatives. We’ll just focus on the orange, which shows for these nodes, there are a majority of gene trees that support some other topology rather than that shown, suggesting there’s lots more to learn about the phylogenetics of some deep splits in squamates.</a:t>
            </a:r>
          </a:p>
        </p:txBody>
      </p:sp>
      <p:sp>
        <p:nvSpPr>
          <p:cNvPr id="4" name="Slide Number Placeholder 3"/>
          <p:cNvSpPr>
            <a:spLocks noGrp="1"/>
          </p:cNvSpPr>
          <p:nvPr>
            <p:ph type="sldNum" sz="quarter" idx="5"/>
          </p:nvPr>
        </p:nvSpPr>
        <p:spPr/>
        <p:txBody>
          <a:bodyPr/>
          <a:lstStyle/>
          <a:p>
            <a:fld id="{47A3B2BC-6EE0-A847-8E6A-34A26DD5668B}" type="slidenum">
              <a:rPr lang="en-US" smtClean="0"/>
              <a:t>47</a:t>
            </a:fld>
            <a:endParaRPr lang="en-US"/>
          </a:p>
        </p:txBody>
      </p:sp>
    </p:spTree>
    <p:extLst>
      <p:ext uri="{BB962C8B-B14F-4D97-AF65-F5344CB8AC3E}">
        <p14:creationId xmlns:p14="http://schemas.microsoft.com/office/powerpoint/2010/main" val="3278717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number of fossils (more than a dozen) to time calibrate the our new phylogeny</a:t>
            </a:r>
          </a:p>
        </p:txBody>
      </p:sp>
      <p:sp>
        <p:nvSpPr>
          <p:cNvPr id="4" name="Slide Number Placeholder 3"/>
          <p:cNvSpPr>
            <a:spLocks noGrp="1"/>
          </p:cNvSpPr>
          <p:nvPr>
            <p:ph type="sldNum" sz="quarter" idx="5"/>
          </p:nvPr>
        </p:nvSpPr>
        <p:spPr/>
        <p:txBody>
          <a:bodyPr/>
          <a:lstStyle/>
          <a:p>
            <a:fld id="{47A3B2BC-6EE0-A847-8E6A-34A26DD5668B}" type="slidenum">
              <a:rPr lang="en-US" smtClean="0"/>
              <a:t>48</a:t>
            </a:fld>
            <a:endParaRPr lang="en-US"/>
          </a:p>
        </p:txBody>
      </p:sp>
    </p:spTree>
    <p:extLst>
      <p:ext uri="{BB962C8B-B14F-4D97-AF65-F5344CB8AC3E}">
        <p14:creationId xmlns:p14="http://schemas.microsoft.com/office/powerpoint/2010/main" val="2568579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49</a:t>
            </a:fld>
            <a:endParaRPr lang="en-US"/>
          </a:p>
        </p:txBody>
      </p:sp>
    </p:spTree>
    <p:extLst>
      <p:ext uri="{BB962C8B-B14F-4D97-AF65-F5344CB8AC3E}">
        <p14:creationId xmlns:p14="http://schemas.microsoft.com/office/powerpoint/2010/main" val="252559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50</a:t>
            </a:fld>
            <a:endParaRPr lang="en-US"/>
          </a:p>
        </p:txBody>
      </p:sp>
    </p:spTree>
    <p:extLst>
      <p:ext uri="{BB962C8B-B14F-4D97-AF65-F5344CB8AC3E}">
        <p14:creationId xmlns:p14="http://schemas.microsoft.com/office/powerpoint/2010/main" val="2937445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51</a:t>
            </a:fld>
            <a:endParaRPr lang="en-US"/>
          </a:p>
        </p:txBody>
      </p:sp>
    </p:spTree>
    <p:extLst>
      <p:ext uri="{BB962C8B-B14F-4D97-AF65-F5344CB8AC3E}">
        <p14:creationId xmlns:p14="http://schemas.microsoft.com/office/powerpoint/2010/main" val="3802412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we have 10% of the global diversity, we should definitely have better representation!</a:t>
            </a:r>
          </a:p>
          <a:p>
            <a:endParaRPr lang="en-US" dirty="0"/>
          </a:p>
          <a:p>
            <a:r>
              <a:rPr lang="en-US" dirty="0"/>
              <a:t>leaves open room for many follow up questions which might be interesting to investigate with other researchers at SOLES. E.g. patterns of molecular evolution, convergence, etc.</a:t>
            </a:r>
          </a:p>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52</a:t>
            </a:fld>
            <a:endParaRPr lang="en-US"/>
          </a:p>
        </p:txBody>
      </p:sp>
    </p:spTree>
    <p:extLst>
      <p:ext uri="{BB962C8B-B14F-4D97-AF65-F5344CB8AC3E}">
        <p14:creationId xmlns:p14="http://schemas.microsoft.com/office/powerpoint/2010/main" val="99949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area is a bit of a pivot, but one that I think is exciting, with high applicability, and funding potential.</a:t>
            </a:r>
          </a:p>
        </p:txBody>
      </p:sp>
      <p:sp>
        <p:nvSpPr>
          <p:cNvPr id="4" name="Slide Number Placeholder 3"/>
          <p:cNvSpPr>
            <a:spLocks noGrp="1"/>
          </p:cNvSpPr>
          <p:nvPr>
            <p:ph type="sldNum" sz="quarter" idx="5"/>
          </p:nvPr>
        </p:nvSpPr>
        <p:spPr/>
        <p:txBody>
          <a:bodyPr/>
          <a:lstStyle/>
          <a:p>
            <a:fld id="{47A3B2BC-6EE0-A847-8E6A-34A26DD5668B}" type="slidenum">
              <a:rPr lang="en-US" smtClean="0"/>
              <a:t>54</a:t>
            </a:fld>
            <a:endParaRPr lang="en-US"/>
          </a:p>
        </p:txBody>
      </p:sp>
    </p:spTree>
    <p:extLst>
      <p:ext uri="{BB962C8B-B14F-4D97-AF65-F5344CB8AC3E}">
        <p14:creationId xmlns:p14="http://schemas.microsoft.com/office/powerpoint/2010/main" val="3454988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replicated approach to study the genomic impacts of cane toad induced population crashes</a:t>
            </a:r>
          </a:p>
        </p:txBody>
      </p:sp>
      <p:sp>
        <p:nvSpPr>
          <p:cNvPr id="4" name="Slide Number Placeholder 3"/>
          <p:cNvSpPr>
            <a:spLocks noGrp="1"/>
          </p:cNvSpPr>
          <p:nvPr>
            <p:ph type="sldNum" sz="quarter" idx="5"/>
          </p:nvPr>
        </p:nvSpPr>
        <p:spPr/>
        <p:txBody>
          <a:bodyPr/>
          <a:lstStyle/>
          <a:p>
            <a:fld id="{47A3B2BC-6EE0-A847-8E6A-34A26DD5668B}" type="slidenum">
              <a:rPr lang="en-US" smtClean="0"/>
              <a:t>56</a:t>
            </a:fld>
            <a:endParaRPr lang="en-US"/>
          </a:p>
        </p:txBody>
      </p:sp>
    </p:spTree>
    <p:extLst>
      <p:ext uri="{BB962C8B-B14F-4D97-AF65-F5344CB8AC3E}">
        <p14:creationId xmlns:p14="http://schemas.microsoft.com/office/powerpoint/2010/main" val="119652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6</a:t>
            </a:fld>
            <a:endParaRPr lang="en-US"/>
          </a:p>
        </p:txBody>
      </p:sp>
    </p:spTree>
    <p:extLst>
      <p:ext uri="{BB962C8B-B14F-4D97-AF65-F5344CB8AC3E}">
        <p14:creationId xmlns:p14="http://schemas.microsoft.com/office/powerpoint/2010/main" val="433489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large parts of Africa and </a:t>
            </a:r>
            <a:r>
              <a:rPr lang="en-US" dirty="0" err="1"/>
              <a:t>asia</a:t>
            </a:r>
            <a:r>
              <a:rPr lang="en-US" dirty="0"/>
              <a:t>, goannas and toads coexist and monitors prey on toads with no ill effects</a:t>
            </a:r>
          </a:p>
        </p:txBody>
      </p:sp>
      <p:sp>
        <p:nvSpPr>
          <p:cNvPr id="4" name="Slide Number Placeholder 3"/>
          <p:cNvSpPr>
            <a:spLocks noGrp="1"/>
          </p:cNvSpPr>
          <p:nvPr>
            <p:ph type="sldNum" sz="quarter" idx="5"/>
          </p:nvPr>
        </p:nvSpPr>
        <p:spPr/>
        <p:txBody>
          <a:bodyPr/>
          <a:lstStyle/>
          <a:p>
            <a:fld id="{47A3B2BC-6EE0-A847-8E6A-34A26DD5668B}" type="slidenum">
              <a:rPr lang="en-US" smtClean="0"/>
              <a:t>57</a:t>
            </a:fld>
            <a:endParaRPr lang="en-US"/>
          </a:p>
        </p:txBody>
      </p:sp>
    </p:spTree>
    <p:extLst>
      <p:ext uri="{BB962C8B-B14F-4D97-AF65-F5344CB8AC3E}">
        <p14:creationId xmlns:p14="http://schemas.microsoft.com/office/powerpoint/2010/main" val="414260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if Australian monitors have always been susceptible to toad toxin, or if they've secondarily lost it. This is important because existing conservation suggestions recommend allowing evolution to develop resistant populations. Is this even plausible?</a:t>
            </a:r>
          </a:p>
        </p:txBody>
      </p:sp>
      <p:sp>
        <p:nvSpPr>
          <p:cNvPr id="4" name="Slide Number Placeholder 3"/>
          <p:cNvSpPr>
            <a:spLocks noGrp="1"/>
          </p:cNvSpPr>
          <p:nvPr>
            <p:ph type="sldNum" sz="quarter" idx="5"/>
          </p:nvPr>
        </p:nvSpPr>
        <p:spPr/>
        <p:txBody>
          <a:bodyPr/>
          <a:lstStyle/>
          <a:p>
            <a:fld id="{47A3B2BC-6EE0-A847-8E6A-34A26DD5668B}" type="slidenum">
              <a:rPr lang="en-US" smtClean="0"/>
              <a:t>58</a:t>
            </a:fld>
            <a:endParaRPr lang="en-US"/>
          </a:p>
        </p:txBody>
      </p:sp>
    </p:spTree>
    <p:extLst>
      <p:ext uri="{BB962C8B-B14F-4D97-AF65-F5344CB8AC3E}">
        <p14:creationId xmlns:p14="http://schemas.microsoft.com/office/powerpoint/2010/main" val="95829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167E48-EF8C-274D-992E-9FF99F060803}" type="slidenum">
              <a:rPr lang="en-US" smtClean="0"/>
              <a:t>8</a:t>
            </a:fld>
            <a:endParaRPr lang="en-US"/>
          </a:p>
        </p:txBody>
      </p:sp>
    </p:spTree>
    <p:extLst>
      <p:ext uri="{BB962C8B-B14F-4D97-AF65-F5344CB8AC3E}">
        <p14:creationId xmlns:p14="http://schemas.microsoft.com/office/powerpoint/2010/main" val="5872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t>CAN’T JUMP, NO TADPOLES, BARELY CALLS, IS IT WORLD’S WORST FROG?</a:t>
            </a:r>
          </a:p>
        </p:txBody>
      </p:sp>
      <p:sp>
        <p:nvSpPr>
          <p:cNvPr id="4" name="Slide Number Placeholder 3"/>
          <p:cNvSpPr>
            <a:spLocks noGrp="1"/>
          </p:cNvSpPr>
          <p:nvPr>
            <p:ph type="sldNum" sz="quarter" idx="5"/>
          </p:nvPr>
        </p:nvSpPr>
        <p:spPr/>
        <p:txBody>
          <a:bodyPr/>
          <a:lstStyle/>
          <a:p>
            <a:fld id="{E4167E48-EF8C-274D-992E-9FF99F060803}" type="slidenum">
              <a:rPr lang="en-US" smtClean="0"/>
              <a:t>9</a:t>
            </a:fld>
            <a:endParaRPr lang="en-US"/>
          </a:p>
        </p:txBody>
      </p:sp>
    </p:spTree>
    <p:extLst>
      <p:ext uri="{BB962C8B-B14F-4D97-AF65-F5344CB8AC3E}">
        <p14:creationId xmlns:p14="http://schemas.microsoft.com/office/powerpoint/2010/main" val="270005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10</a:t>
            </a:fld>
            <a:endParaRPr lang="en-US"/>
          </a:p>
        </p:txBody>
      </p:sp>
    </p:spTree>
    <p:extLst>
      <p:ext uri="{BB962C8B-B14F-4D97-AF65-F5344CB8AC3E}">
        <p14:creationId xmlns:p14="http://schemas.microsoft.com/office/powerpoint/2010/main" val="304267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A3B2BC-6EE0-A847-8E6A-34A26DD5668B}" type="slidenum">
              <a:rPr lang="en-US" smtClean="0"/>
              <a:t>11</a:t>
            </a:fld>
            <a:endParaRPr lang="en-US"/>
          </a:p>
        </p:txBody>
      </p:sp>
    </p:spTree>
    <p:extLst>
      <p:ext uri="{BB962C8B-B14F-4D97-AF65-F5344CB8AC3E}">
        <p14:creationId xmlns:p14="http://schemas.microsoft.com/office/powerpoint/2010/main" val="62661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p>
        </p:txBody>
      </p:sp>
      <p:sp>
        <p:nvSpPr>
          <p:cNvPr id="4" name="Slide Number Placeholder 3"/>
          <p:cNvSpPr>
            <a:spLocks noGrp="1"/>
          </p:cNvSpPr>
          <p:nvPr>
            <p:ph type="sldNum" sz="quarter" idx="5"/>
          </p:nvPr>
        </p:nvSpPr>
        <p:spPr/>
        <p:txBody>
          <a:bodyPr/>
          <a:lstStyle/>
          <a:p>
            <a:fld id="{47A3B2BC-6EE0-A847-8E6A-34A26DD5668B}" type="slidenum">
              <a:rPr lang="en-US" smtClean="0"/>
              <a:t>13</a:t>
            </a:fld>
            <a:endParaRPr lang="en-US"/>
          </a:p>
        </p:txBody>
      </p:sp>
    </p:spTree>
    <p:extLst>
      <p:ext uri="{BB962C8B-B14F-4D97-AF65-F5344CB8AC3E}">
        <p14:creationId xmlns:p14="http://schemas.microsoft.com/office/powerpoint/2010/main" val="133642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collaborations with Australian </a:t>
            </a:r>
            <a:r>
              <a:rPr lang="en-US" dirty="0" err="1"/>
              <a:t>BioCommons</a:t>
            </a:r>
            <a:r>
              <a:rPr lang="en-US" dirty="0"/>
              <a:t>, software engineers, and international evolutionary biologists.</a:t>
            </a:r>
          </a:p>
        </p:txBody>
      </p:sp>
      <p:sp>
        <p:nvSpPr>
          <p:cNvPr id="4" name="Slide Number Placeholder 3"/>
          <p:cNvSpPr>
            <a:spLocks noGrp="1"/>
          </p:cNvSpPr>
          <p:nvPr>
            <p:ph type="sldNum" sz="quarter" idx="5"/>
          </p:nvPr>
        </p:nvSpPr>
        <p:spPr/>
        <p:txBody>
          <a:bodyPr/>
          <a:lstStyle/>
          <a:p>
            <a:fld id="{47A3B2BC-6EE0-A847-8E6A-34A26DD5668B}" type="slidenum">
              <a:rPr lang="en-US" smtClean="0"/>
              <a:t>18</a:t>
            </a:fld>
            <a:endParaRPr lang="en-US"/>
          </a:p>
        </p:txBody>
      </p:sp>
    </p:spTree>
    <p:extLst>
      <p:ext uri="{BB962C8B-B14F-4D97-AF65-F5344CB8AC3E}">
        <p14:creationId xmlns:p14="http://schemas.microsoft.com/office/powerpoint/2010/main" val="274143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34622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645339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572137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863994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279533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101891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937088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20BA234-412C-FC41-BF7B-56498FA7A5D4}" type="datetimeFigureOut">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384321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20BA234-412C-FC41-BF7B-56498FA7A5D4}" type="datetimeFigureOut">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742757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BA234-412C-FC41-BF7B-56498FA7A5D4}" type="datetimeFigureOut">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454445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95356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108020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059904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908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9788165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740387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044795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938371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471394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20BA234-412C-FC41-BF7B-56498FA7A5D4}" type="datetimeFigureOut">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4084149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20BA234-412C-FC41-BF7B-56498FA7A5D4}" type="datetimeFigureOut">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392134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BA234-412C-FC41-BF7B-56498FA7A5D4}" type="datetimeFigureOut">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00139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014693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486254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130961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425415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20BA234-412C-FC41-BF7B-56498FA7A5D4}"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64374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23866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20BA234-412C-FC41-BF7B-56498FA7A5D4}" type="datetimeFigureOut">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93503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20BA234-412C-FC41-BF7B-56498FA7A5D4}" type="datetimeFigureOut">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90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BA234-412C-FC41-BF7B-56498FA7A5D4}" type="datetimeFigureOut">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290429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74455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0BA234-412C-FC41-BF7B-56498FA7A5D4}"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D7C1DC-22E2-D64C-ADA2-9340262043D2}" type="slidenum">
              <a:rPr lang="en-US" smtClean="0"/>
              <a:t>‹#›</a:t>
            </a:fld>
            <a:endParaRPr lang="en-US"/>
          </a:p>
        </p:txBody>
      </p:sp>
    </p:spTree>
    <p:extLst>
      <p:ext uri="{BB962C8B-B14F-4D97-AF65-F5344CB8AC3E}">
        <p14:creationId xmlns:p14="http://schemas.microsoft.com/office/powerpoint/2010/main" val="3948277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BA234-412C-FC41-BF7B-56498FA7A5D4}" type="datetimeFigureOut">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7C1DC-22E2-D64C-ADA2-9340262043D2}" type="slidenum">
              <a:rPr lang="en-US" smtClean="0"/>
              <a:t>‹#›</a:t>
            </a:fld>
            <a:endParaRPr lang="en-US"/>
          </a:p>
        </p:txBody>
      </p:sp>
    </p:spTree>
    <p:extLst>
      <p:ext uri="{BB962C8B-B14F-4D97-AF65-F5344CB8AC3E}">
        <p14:creationId xmlns:p14="http://schemas.microsoft.com/office/powerpoint/2010/main" val="27563691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BA234-412C-FC41-BF7B-56498FA7A5D4}" type="datetimeFigureOut">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7C1DC-22E2-D64C-ADA2-9340262043D2}" type="slidenum">
              <a:rPr lang="en-US" smtClean="0"/>
              <a:t>‹#›</a:t>
            </a:fld>
            <a:endParaRPr lang="en-US"/>
          </a:p>
        </p:txBody>
      </p:sp>
    </p:spTree>
    <p:extLst>
      <p:ext uri="{BB962C8B-B14F-4D97-AF65-F5344CB8AC3E}">
        <p14:creationId xmlns:p14="http://schemas.microsoft.com/office/powerpoint/2010/main" val="5872047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BA234-412C-FC41-BF7B-56498FA7A5D4}" type="datetimeFigureOut">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7C1DC-22E2-D64C-ADA2-9340262043D2}" type="slidenum">
              <a:rPr lang="en-US" smtClean="0"/>
              <a:t>‹#›</a:t>
            </a:fld>
            <a:endParaRPr lang="en-US"/>
          </a:p>
        </p:txBody>
      </p:sp>
    </p:spTree>
    <p:extLst>
      <p:ext uri="{BB962C8B-B14F-4D97-AF65-F5344CB8AC3E}">
        <p14:creationId xmlns:p14="http://schemas.microsoft.com/office/powerpoint/2010/main" val="75413669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56179D-A784-7951-CA83-0AD2327ED95C}"/>
              </a:ext>
            </a:extLst>
          </p:cNvPr>
          <p:cNvPicPr>
            <a:picLocks noChangeAspect="1"/>
          </p:cNvPicPr>
          <p:nvPr/>
        </p:nvPicPr>
        <p:blipFill rotWithShape="1">
          <a:blip r:embed="rId2">
            <a:duotone>
              <a:schemeClr val="accent3">
                <a:shade val="45000"/>
                <a:satMod val="135000"/>
              </a:schemeClr>
              <a:prstClr val="white"/>
            </a:duotone>
          </a:blip>
          <a:srcRect b="14802"/>
          <a:stretch/>
        </p:blipFill>
        <p:spPr>
          <a:xfrm>
            <a:off x="1510181" y="230574"/>
            <a:ext cx="7734130" cy="6086004"/>
          </a:xfrm>
          <a:prstGeom prst="rect">
            <a:avLst/>
          </a:prstGeom>
        </p:spPr>
      </p:pic>
      <p:sp>
        <p:nvSpPr>
          <p:cNvPr id="21" name="Round Same-side Corner of Rectangle 20">
            <a:extLst>
              <a:ext uri="{FF2B5EF4-FFF2-40B4-BE49-F238E27FC236}">
                <a16:creationId xmlns:a16="http://schemas.microsoft.com/office/drawing/2014/main" id="{99E6988D-C92B-70E3-4530-6C1886CAC8B9}"/>
              </a:ext>
            </a:extLst>
          </p:cNvPr>
          <p:cNvSpPr/>
          <p:nvPr/>
        </p:nvSpPr>
        <p:spPr>
          <a:xfrm rot="16200000" flipH="1">
            <a:off x="9755294" y="1002805"/>
            <a:ext cx="1751839" cy="3121571"/>
          </a:xfrm>
          <a:prstGeom prst="round2SameRect">
            <a:avLst>
              <a:gd name="adj1" fmla="val 50000"/>
              <a:gd name="adj2" fmla="val 0"/>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10" name="Group 9">
            <a:extLst>
              <a:ext uri="{FF2B5EF4-FFF2-40B4-BE49-F238E27FC236}">
                <a16:creationId xmlns:a16="http://schemas.microsoft.com/office/drawing/2014/main" id="{C8AF904A-19FA-9701-06AF-9CC339869695}"/>
              </a:ext>
            </a:extLst>
          </p:cNvPr>
          <p:cNvGrpSpPr/>
          <p:nvPr/>
        </p:nvGrpSpPr>
        <p:grpSpPr>
          <a:xfrm>
            <a:off x="7634946" y="5775155"/>
            <a:ext cx="4569853" cy="1082845"/>
            <a:chOff x="7622147" y="0"/>
            <a:chExt cx="4569853" cy="1082845"/>
          </a:xfrm>
        </p:grpSpPr>
        <p:sp>
          <p:nvSpPr>
            <p:cNvPr id="11" name="Round Same-side Corner of Rectangle 10">
              <a:extLst>
                <a:ext uri="{FF2B5EF4-FFF2-40B4-BE49-F238E27FC236}">
                  <a16:creationId xmlns:a16="http://schemas.microsoft.com/office/drawing/2014/main" id="{4FFCA1A4-55F4-23D4-5340-95CB4A4BD990}"/>
                </a:ext>
              </a:extLst>
            </p:cNvPr>
            <p:cNvSpPr/>
            <p:nvPr/>
          </p:nvSpPr>
          <p:spPr>
            <a:xfrm rot="16200000" flipH="1">
              <a:off x="9365651" y="-1743504"/>
              <a:ext cx="1082845" cy="4569853"/>
            </a:xfrm>
            <a:prstGeom prst="round2SameRect">
              <a:avLst>
                <a:gd name="adj1" fmla="val 50000"/>
                <a:gd name="adj2" fmla="val 0"/>
              </a:avLst>
            </a:prstGeom>
            <a:solidFill>
              <a:srgbClr val="BA3A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67C0FF37-7481-1DAF-8939-7E1C7F625030}"/>
                </a:ext>
              </a:extLst>
            </p:cNvPr>
            <p:cNvSpPr txBox="1"/>
            <p:nvPr/>
          </p:nvSpPr>
          <p:spPr>
            <a:xfrm>
              <a:off x="7867468" y="337264"/>
              <a:ext cx="4115963" cy="744485"/>
            </a:xfrm>
            <a:prstGeom prst="rect">
              <a:avLst/>
            </a:prstGeom>
            <a:noFill/>
          </p:spPr>
          <p:txBody>
            <a:bodyPr wrap="square" rtlCol="0">
              <a:noAutofit/>
            </a:bodyPr>
            <a:lstStyle/>
            <a:p>
              <a:pPr algn="r">
                <a:lnSpc>
                  <a:spcPts val="3000"/>
                </a:lnSpc>
              </a:pPr>
              <a:r>
                <a:rPr lang="en-US" sz="3000" dirty="0">
                  <a:solidFill>
                    <a:schemeClr val="accent5">
                      <a:lumMod val="20000"/>
                      <a:lumOff val="80000"/>
                    </a:schemeClr>
                  </a:solidFill>
                  <a:latin typeface="Helvetica Light" panose="020B0403020202020204" pitchFamily="34" charset="0"/>
                </a:rPr>
                <a:t>Research Presentation</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pic>
        <p:nvPicPr>
          <p:cNvPr id="14" name="Picture 13">
            <a:extLst>
              <a:ext uri="{FF2B5EF4-FFF2-40B4-BE49-F238E27FC236}">
                <a16:creationId xmlns:a16="http://schemas.microsoft.com/office/drawing/2014/main" id="{38283335-ADD7-2A6F-B8F3-776501971CF2}"/>
              </a:ext>
            </a:extLst>
          </p:cNvPr>
          <p:cNvPicPr>
            <a:picLocks noChangeAspect="1"/>
          </p:cNvPicPr>
          <p:nvPr/>
        </p:nvPicPr>
        <p:blipFill>
          <a:blip r:embed="rId3">
            <a:duotone>
              <a:schemeClr val="accent3">
                <a:shade val="45000"/>
                <a:satMod val="135000"/>
              </a:schemeClr>
              <a:prstClr val="white"/>
            </a:duotone>
          </a:blip>
          <a:stretch>
            <a:fillRect/>
          </a:stretch>
        </p:blipFill>
        <p:spPr>
          <a:xfrm>
            <a:off x="8902843" y="1372349"/>
            <a:ext cx="3464766" cy="2447511"/>
          </a:xfrm>
          <a:prstGeom prst="rect">
            <a:avLst/>
          </a:prstGeom>
        </p:spPr>
      </p:pic>
      <p:grpSp>
        <p:nvGrpSpPr>
          <p:cNvPr id="15" name="Group 14">
            <a:extLst>
              <a:ext uri="{FF2B5EF4-FFF2-40B4-BE49-F238E27FC236}">
                <a16:creationId xmlns:a16="http://schemas.microsoft.com/office/drawing/2014/main" id="{47DFE856-5668-577E-2293-5DB57A57315B}"/>
              </a:ext>
            </a:extLst>
          </p:cNvPr>
          <p:cNvGrpSpPr/>
          <p:nvPr/>
        </p:nvGrpSpPr>
        <p:grpSpPr>
          <a:xfrm>
            <a:off x="9585779" y="661150"/>
            <a:ext cx="2758621" cy="1496957"/>
            <a:chOff x="9433379" y="0"/>
            <a:chExt cx="2758621" cy="1496957"/>
          </a:xfrm>
        </p:grpSpPr>
        <p:sp>
          <p:nvSpPr>
            <p:cNvPr id="16" name="Round Same-side Corner of Rectangle 15">
              <a:extLst>
                <a:ext uri="{FF2B5EF4-FFF2-40B4-BE49-F238E27FC236}">
                  <a16:creationId xmlns:a16="http://schemas.microsoft.com/office/drawing/2014/main" id="{354CB191-6D40-8483-E031-F8412B6B8AC1}"/>
                </a:ext>
              </a:extLst>
            </p:cNvPr>
            <p:cNvSpPr/>
            <p:nvPr/>
          </p:nvSpPr>
          <p:spPr>
            <a:xfrm rot="16200000" flipH="1">
              <a:off x="10271267" y="-837888"/>
              <a:ext cx="1082845" cy="2758621"/>
            </a:xfrm>
            <a:prstGeom prst="round2SameRect">
              <a:avLst>
                <a:gd name="adj1" fmla="val 50000"/>
                <a:gd name="adj2" fmla="val 0"/>
              </a:avLst>
            </a:prstGeom>
            <a:solidFill>
              <a:schemeClr val="accent3">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7" name="TextBox 16">
              <a:extLst>
                <a:ext uri="{FF2B5EF4-FFF2-40B4-BE49-F238E27FC236}">
                  <a16:creationId xmlns:a16="http://schemas.microsoft.com/office/drawing/2014/main" id="{DB13D1A4-ACA2-D2B6-9A01-6A967A7CAFDD}"/>
                </a:ext>
              </a:extLst>
            </p:cNvPr>
            <p:cNvSpPr txBox="1"/>
            <p:nvPr/>
          </p:nvSpPr>
          <p:spPr>
            <a:xfrm>
              <a:off x="10443411" y="172127"/>
              <a:ext cx="1665402" cy="1324830"/>
            </a:xfrm>
            <a:prstGeom prst="rect">
              <a:avLst/>
            </a:prstGeom>
            <a:noFill/>
          </p:spPr>
          <p:txBody>
            <a:bodyPr wrap="square" rtlCol="0">
              <a:noAutofit/>
            </a:bodyPr>
            <a:lstStyle/>
            <a:p>
              <a:pPr algn="r">
                <a:lnSpc>
                  <a:spcPts val="3000"/>
                </a:lnSpc>
              </a:pPr>
              <a:r>
                <a:rPr lang="en-US" sz="3000" dirty="0">
                  <a:solidFill>
                    <a:schemeClr val="accent3">
                      <a:lumMod val="20000"/>
                      <a:lumOff val="80000"/>
                    </a:schemeClr>
                  </a:solidFill>
                  <a:latin typeface="Helvetica Light" panose="020B0403020202020204" pitchFamily="34" charset="0"/>
                </a:rPr>
                <a:t>Ian</a:t>
              </a:r>
              <a:br>
                <a:rPr lang="en-US" sz="3000" dirty="0">
                  <a:solidFill>
                    <a:schemeClr val="accent3">
                      <a:lumMod val="20000"/>
                      <a:lumOff val="80000"/>
                    </a:schemeClr>
                  </a:solidFill>
                  <a:latin typeface="Helvetica Light" panose="020B0403020202020204" pitchFamily="34" charset="0"/>
                </a:rPr>
              </a:br>
              <a:r>
                <a:rPr lang="en-US" sz="3000" dirty="0">
                  <a:solidFill>
                    <a:schemeClr val="accent3">
                      <a:lumMod val="20000"/>
                      <a:lumOff val="80000"/>
                    </a:schemeClr>
                  </a:solidFill>
                  <a:latin typeface="Helvetica Light" panose="020B0403020202020204" pitchFamily="34" charset="0"/>
                </a:rPr>
                <a:t>Brennan</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pic>
          <p:nvPicPr>
            <p:cNvPr id="18" name="Picture 2" descr="View IanGBrennan's full-sized avatar">
              <a:extLst>
                <a:ext uri="{FF2B5EF4-FFF2-40B4-BE49-F238E27FC236}">
                  <a16:creationId xmlns:a16="http://schemas.microsoft.com/office/drawing/2014/main" id="{0E3C6E1A-97AC-58E7-ECB9-B274FB34353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510146" y="64481"/>
              <a:ext cx="953881" cy="95388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Chord 23">
            <a:extLst>
              <a:ext uri="{FF2B5EF4-FFF2-40B4-BE49-F238E27FC236}">
                <a16:creationId xmlns:a16="http://schemas.microsoft.com/office/drawing/2014/main" id="{BF402D45-18C0-B6A2-AF12-F4B48BD412ED}"/>
              </a:ext>
            </a:extLst>
          </p:cNvPr>
          <p:cNvSpPr/>
          <p:nvPr/>
        </p:nvSpPr>
        <p:spPr>
          <a:xfrm rot="16463218" flipH="1">
            <a:off x="2749613" y="1299122"/>
            <a:ext cx="4001234" cy="4127886"/>
          </a:xfrm>
          <a:prstGeom prst="chord">
            <a:avLst>
              <a:gd name="adj1" fmla="val 3283786"/>
              <a:gd name="adj2" fmla="val 16200000"/>
            </a:avLst>
          </a:prstGeom>
          <a:solidFill>
            <a:schemeClr val="accent3">
              <a:lumMod val="60000"/>
              <a:lumOff val="40000"/>
            </a:schemeClr>
          </a:solidFill>
          <a:ln>
            <a:noFill/>
          </a:ln>
          <a:effectLst>
            <a:outerShdw blurRad="2032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770DD1B-7008-095F-2765-F3C54260C314}"/>
              </a:ext>
            </a:extLst>
          </p:cNvPr>
          <p:cNvPicPr>
            <a:picLocks noChangeAspect="1"/>
          </p:cNvPicPr>
          <p:nvPr/>
        </p:nvPicPr>
        <p:blipFill>
          <a:blip r:embed="rId5"/>
          <a:stretch>
            <a:fillRect/>
          </a:stretch>
        </p:blipFill>
        <p:spPr>
          <a:xfrm flipH="1">
            <a:off x="195770" y="2884244"/>
            <a:ext cx="6723794" cy="3818740"/>
          </a:xfrm>
          <a:prstGeom prst="rect">
            <a:avLst/>
          </a:prstGeom>
        </p:spPr>
      </p:pic>
      <p:sp>
        <p:nvSpPr>
          <p:cNvPr id="26" name="TextBox 25">
            <a:extLst>
              <a:ext uri="{FF2B5EF4-FFF2-40B4-BE49-F238E27FC236}">
                <a16:creationId xmlns:a16="http://schemas.microsoft.com/office/drawing/2014/main" id="{61C76D14-4800-C928-C956-1A0B35E5A5B6}"/>
              </a:ext>
            </a:extLst>
          </p:cNvPr>
          <p:cNvSpPr txBox="1"/>
          <p:nvPr/>
        </p:nvSpPr>
        <p:spPr>
          <a:xfrm rot="1276677">
            <a:off x="2610643" y="1796177"/>
            <a:ext cx="4322042" cy="2954799"/>
          </a:xfrm>
          <a:prstGeom prst="rect">
            <a:avLst/>
          </a:prstGeom>
          <a:noFill/>
        </p:spPr>
        <p:txBody>
          <a:bodyPr wrap="square" rtlCol="0">
            <a:noAutofit/>
          </a:bodyPr>
          <a:lstStyle/>
          <a:p>
            <a:pPr algn="ctr">
              <a:lnSpc>
                <a:spcPts val="4800"/>
              </a:lnSpc>
            </a:pPr>
            <a:r>
              <a:rPr lang="en-US" sz="5400" dirty="0">
                <a:solidFill>
                  <a:schemeClr val="bg1"/>
                </a:solidFill>
                <a:latin typeface="Helvetica Light" panose="020B0403020202020204" pitchFamily="34" charset="0"/>
              </a:rPr>
              <a:t>myriad</a:t>
            </a:r>
            <a:br>
              <a:rPr lang="en-US" sz="5400" dirty="0">
                <a:solidFill>
                  <a:schemeClr val="bg1"/>
                </a:solidFill>
                <a:latin typeface="Helvetica Light" panose="020B0403020202020204" pitchFamily="34" charset="0"/>
              </a:rPr>
            </a:br>
            <a:r>
              <a:rPr lang="en-US" sz="5400" dirty="0">
                <a:solidFill>
                  <a:schemeClr val="bg1"/>
                </a:solidFill>
                <a:latin typeface="Helvetica Light" panose="020B0403020202020204" pitchFamily="34" charset="0"/>
              </a:rPr>
              <a:t>stories of</a:t>
            </a:r>
          </a:p>
          <a:p>
            <a:pPr algn="ctr">
              <a:lnSpc>
                <a:spcPts val="4800"/>
              </a:lnSpc>
            </a:pPr>
            <a:r>
              <a:rPr lang="en-US" sz="5400" dirty="0">
                <a:solidFill>
                  <a:schemeClr val="bg1"/>
                </a:solidFill>
                <a:latin typeface="Helvetica Light" panose="020B0403020202020204" pitchFamily="34" charset="0"/>
              </a:rPr>
              <a:t>evolution</a:t>
            </a:r>
          </a:p>
        </p:txBody>
      </p:sp>
    </p:spTree>
    <p:extLst>
      <p:ext uri="{BB962C8B-B14F-4D97-AF65-F5344CB8AC3E}">
        <p14:creationId xmlns:p14="http://schemas.microsoft.com/office/powerpoint/2010/main" val="67429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2EF9EF-631E-6DAA-CB1D-39CDC4DA1E50}"/>
              </a:ext>
            </a:extLst>
          </p:cNvPr>
          <p:cNvPicPr>
            <a:picLocks noChangeAspect="1"/>
          </p:cNvPicPr>
          <p:nvPr/>
        </p:nvPicPr>
        <p:blipFill>
          <a:blip r:embed="rId3">
            <a:duotone>
              <a:schemeClr val="accent2">
                <a:shade val="45000"/>
                <a:satMod val="135000"/>
              </a:schemeClr>
              <a:prstClr val="white"/>
            </a:duotone>
          </a:blip>
          <a:stretch>
            <a:fillRect/>
          </a:stretch>
        </p:blipFill>
        <p:spPr>
          <a:xfrm flipH="1">
            <a:off x="5300537" y="350703"/>
            <a:ext cx="3645965" cy="2734474"/>
          </a:xfrm>
          <a:prstGeom prst="rect">
            <a:avLst/>
          </a:prstGeom>
        </p:spPr>
      </p:pic>
      <p:pic>
        <p:nvPicPr>
          <p:cNvPr id="16" name="Picture 15">
            <a:extLst>
              <a:ext uri="{FF2B5EF4-FFF2-40B4-BE49-F238E27FC236}">
                <a16:creationId xmlns:a16="http://schemas.microsoft.com/office/drawing/2014/main" id="{6F33607F-9580-A906-4B70-8AE23F64F91D}"/>
              </a:ext>
            </a:extLst>
          </p:cNvPr>
          <p:cNvPicPr>
            <a:picLocks noChangeAspect="1"/>
          </p:cNvPicPr>
          <p:nvPr/>
        </p:nvPicPr>
        <p:blipFill>
          <a:blip r:embed="rId4">
            <a:duotone>
              <a:schemeClr val="accent2">
                <a:shade val="45000"/>
                <a:satMod val="135000"/>
              </a:schemeClr>
              <a:prstClr val="white"/>
            </a:duotone>
          </a:blip>
          <a:stretch>
            <a:fillRect/>
          </a:stretch>
        </p:blipFill>
        <p:spPr>
          <a:xfrm rot="21313609">
            <a:off x="4157379" y="4889130"/>
            <a:ext cx="4232907" cy="1827541"/>
          </a:xfrm>
          <a:prstGeom prst="rect">
            <a:avLst/>
          </a:prstGeom>
        </p:spPr>
      </p:pic>
      <p:grpSp>
        <p:nvGrpSpPr>
          <p:cNvPr id="9" name="Group 8">
            <a:extLst>
              <a:ext uri="{FF2B5EF4-FFF2-40B4-BE49-F238E27FC236}">
                <a16:creationId xmlns:a16="http://schemas.microsoft.com/office/drawing/2014/main" id="{69810FCE-A997-90EF-5A0C-2F85596133EA}"/>
              </a:ext>
            </a:extLst>
          </p:cNvPr>
          <p:cNvGrpSpPr/>
          <p:nvPr/>
        </p:nvGrpSpPr>
        <p:grpSpPr>
          <a:xfrm>
            <a:off x="7232376" y="2141814"/>
            <a:ext cx="4568556" cy="4636576"/>
            <a:chOff x="5023026" y="3140406"/>
            <a:chExt cx="2425987" cy="2462107"/>
          </a:xfrm>
        </p:grpSpPr>
        <p:sp>
          <p:nvSpPr>
            <p:cNvPr id="5" name="Oval 4">
              <a:extLst>
                <a:ext uri="{FF2B5EF4-FFF2-40B4-BE49-F238E27FC236}">
                  <a16:creationId xmlns:a16="http://schemas.microsoft.com/office/drawing/2014/main" id="{E0E381C2-CC61-06BF-8D37-B98E0B4925B5}"/>
                </a:ext>
              </a:extLst>
            </p:cNvPr>
            <p:cNvSpPr/>
            <p:nvPr/>
          </p:nvSpPr>
          <p:spPr>
            <a:xfrm>
              <a:off x="5023026" y="3140406"/>
              <a:ext cx="2425987" cy="2462107"/>
            </a:xfrm>
            <a:prstGeom prst="ellipse">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44EDE7-B3F0-1C9E-2114-D1866670705B}"/>
                </a:ext>
              </a:extLst>
            </p:cNvPr>
            <p:cNvSpPr txBox="1"/>
            <p:nvPr/>
          </p:nvSpPr>
          <p:spPr>
            <a:xfrm>
              <a:off x="5136520" y="3796059"/>
              <a:ext cx="2229826" cy="1592806"/>
            </a:xfrm>
            <a:prstGeom prst="rect">
              <a:avLst/>
            </a:prstGeom>
            <a:noFill/>
          </p:spPr>
          <p:txBody>
            <a:bodyPr wrap="square" lIns="90000" rtlCol="0">
              <a:noAutofit/>
            </a:bodyPr>
            <a:lstStyle/>
            <a:p>
              <a:pPr algn="ctr"/>
              <a:r>
                <a:rPr lang="en-US" sz="4000" dirty="0">
                  <a:solidFill>
                    <a:schemeClr val="accent2">
                      <a:lumMod val="75000"/>
                    </a:schemeClr>
                  </a:solidFill>
                  <a:latin typeface="Helvetica Light" panose="020B0403020202020204" pitchFamily="34" charset="0"/>
                </a:rPr>
                <a:t>11,000+ </a:t>
              </a:r>
            </a:p>
            <a:p>
              <a:pPr algn="ctr"/>
              <a:r>
                <a:rPr lang="en-US" sz="4000" dirty="0">
                  <a:solidFill>
                    <a:schemeClr val="accent2">
                      <a:lumMod val="75000"/>
                    </a:schemeClr>
                  </a:solidFill>
                  <a:latin typeface="Helvetica Light" panose="020B0403020202020204" pitchFamily="34" charset="0"/>
                </a:rPr>
                <a:t>species </a:t>
              </a:r>
              <a:r>
                <a:rPr lang="en-US" sz="2800" dirty="0">
                  <a:solidFill>
                    <a:schemeClr val="accent2">
                      <a:lumMod val="75000"/>
                    </a:schemeClr>
                  </a:solidFill>
                  <a:latin typeface="Helvetica Light" panose="020B0403020202020204" pitchFamily="34" charset="0"/>
                </a:rPr>
                <a:t>of</a:t>
              </a:r>
              <a:r>
                <a:rPr lang="en-US" sz="4000" dirty="0">
                  <a:solidFill>
                    <a:schemeClr val="accent2">
                      <a:lumMod val="75000"/>
                    </a:schemeClr>
                  </a:solidFill>
                  <a:latin typeface="Helvetica Light" panose="020B0403020202020204" pitchFamily="34" charset="0"/>
                </a:rPr>
                <a:t> </a:t>
              </a:r>
              <a:br>
                <a:rPr lang="en-US" sz="4000" dirty="0">
                  <a:solidFill>
                    <a:schemeClr val="accent2">
                      <a:lumMod val="75000"/>
                    </a:schemeClr>
                  </a:solidFill>
                  <a:latin typeface="Helvetica Light" panose="020B0403020202020204" pitchFamily="34" charset="0"/>
                </a:rPr>
              </a:br>
              <a:r>
                <a:rPr lang="en-US" sz="4000" dirty="0">
                  <a:solidFill>
                    <a:schemeClr val="accent2">
                      <a:lumMod val="75000"/>
                    </a:schemeClr>
                  </a:solidFill>
                  <a:latin typeface="Helvetica Light" panose="020B0403020202020204" pitchFamily="34" charset="0"/>
                </a:rPr>
                <a:t>lizards </a:t>
              </a:r>
              <a:r>
                <a:rPr lang="en-US" sz="2400" dirty="0">
                  <a:solidFill>
                    <a:schemeClr val="accent2">
                      <a:lumMod val="75000"/>
                    </a:schemeClr>
                  </a:solidFill>
                  <a:latin typeface="Helvetica Light" panose="020B0403020202020204" pitchFamily="34" charset="0"/>
                </a:rPr>
                <a:t>&amp;</a:t>
              </a:r>
              <a:r>
                <a:rPr lang="en-US" sz="4000" dirty="0">
                  <a:solidFill>
                    <a:schemeClr val="accent2">
                      <a:lumMod val="75000"/>
                    </a:schemeClr>
                  </a:solidFill>
                  <a:latin typeface="Helvetica Light" panose="020B0403020202020204" pitchFamily="34" charset="0"/>
                </a:rPr>
                <a:t> snakes</a:t>
              </a:r>
            </a:p>
            <a:p>
              <a:pPr algn="ctr"/>
              <a:r>
                <a:rPr lang="en-US" sz="2800" dirty="0">
                  <a:solidFill>
                    <a:schemeClr val="accent2">
                      <a:lumMod val="75000"/>
                    </a:schemeClr>
                  </a:solidFill>
                  <a:latin typeface="Helvetica Light" panose="020B0403020202020204" pitchFamily="34" charset="0"/>
                </a:rPr>
                <a:t>(Squamate reptiles)</a:t>
              </a:r>
            </a:p>
          </p:txBody>
        </p:sp>
      </p:grpSp>
      <p:pic>
        <p:nvPicPr>
          <p:cNvPr id="2" name="Picture 1">
            <a:extLst>
              <a:ext uri="{FF2B5EF4-FFF2-40B4-BE49-F238E27FC236}">
                <a16:creationId xmlns:a16="http://schemas.microsoft.com/office/drawing/2014/main" id="{E40EE87E-0D0B-9B58-C72D-4FF4CB8A46AE}"/>
              </a:ext>
            </a:extLst>
          </p:cNvPr>
          <p:cNvPicPr>
            <a:picLocks noChangeAspect="1"/>
          </p:cNvPicPr>
          <p:nvPr/>
        </p:nvPicPr>
        <p:blipFill>
          <a:blip r:embed="rId5">
            <a:duotone>
              <a:schemeClr val="accent3">
                <a:shade val="45000"/>
                <a:satMod val="135000"/>
              </a:schemeClr>
              <a:prstClr val="white"/>
            </a:duotone>
          </a:blip>
          <a:stretch>
            <a:fillRect/>
          </a:stretch>
        </p:blipFill>
        <p:spPr>
          <a:xfrm>
            <a:off x="643728" y="598338"/>
            <a:ext cx="5688163" cy="5680785"/>
          </a:xfrm>
          <a:prstGeom prst="rect">
            <a:avLst/>
          </a:prstGeom>
        </p:spPr>
      </p:pic>
      <p:pic>
        <p:nvPicPr>
          <p:cNvPr id="18" name="Picture 17">
            <a:extLst>
              <a:ext uri="{FF2B5EF4-FFF2-40B4-BE49-F238E27FC236}">
                <a16:creationId xmlns:a16="http://schemas.microsoft.com/office/drawing/2014/main" id="{DEEEBF8E-840F-00A7-155D-86160265F5DC}"/>
              </a:ext>
            </a:extLst>
          </p:cNvPr>
          <p:cNvPicPr>
            <a:picLocks noChangeAspect="1"/>
          </p:cNvPicPr>
          <p:nvPr/>
        </p:nvPicPr>
        <p:blipFill>
          <a:blip r:embed="rId6">
            <a:duotone>
              <a:schemeClr val="accent2">
                <a:shade val="45000"/>
                <a:satMod val="135000"/>
              </a:schemeClr>
              <a:prstClr val="white"/>
            </a:duotone>
          </a:blip>
          <a:stretch>
            <a:fillRect/>
          </a:stretch>
        </p:blipFill>
        <p:spPr>
          <a:xfrm>
            <a:off x="8620264" y="1106160"/>
            <a:ext cx="3298958" cy="2173431"/>
          </a:xfrm>
          <a:prstGeom prst="rect">
            <a:avLst/>
          </a:prstGeom>
        </p:spPr>
      </p:pic>
      <p:pic>
        <p:nvPicPr>
          <p:cNvPr id="26" name="Picture 25">
            <a:extLst>
              <a:ext uri="{FF2B5EF4-FFF2-40B4-BE49-F238E27FC236}">
                <a16:creationId xmlns:a16="http://schemas.microsoft.com/office/drawing/2014/main" id="{CD76A1A2-13E2-1594-9BCC-1AC8DAB845AA}"/>
              </a:ext>
            </a:extLst>
          </p:cNvPr>
          <p:cNvPicPr>
            <a:picLocks noChangeAspect="1"/>
          </p:cNvPicPr>
          <p:nvPr/>
        </p:nvPicPr>
        <p:blipFill>
          <a:blip r:embed="rId5">
            <a:clrChange>
              <a:clrFrom>
                <a:srgbClr val="8AC3E2"/>
              </a:clrFrom>
              <a:clrTo>
                <a:srgbClr val="8AC3E2">
                  <a:alpha val="0"/>
                </a:srgbClr>
              </a:clrTo>
            </a:clrChange>
            <a:duotone>
              <a:schemeClr val="accent2">
                <a:shade val="45000"/>
                <a:satMod val="135000"/>
              </a:schemeClr>
              <a:prstClr val="white"/>
            </a:duotone>
          </a:blip>
          <a:stretch>
            <a:fillRect/>
          </a:stretch>
        </p:blipFill>
        <p:spPr>
          <a:xfrm>
            <a:off x="644191" y="599324"/>
            <a:ext cx="5688163" cy="5680785"/>
          </a:xfrm>
          <a:prstGeom prst="rect">
            <a:avLst/>
          </a:prstGeom>
        </p:spPr>
      </p:pic>
      <p:pic>
        <p:nvPicPr>
          <p:cNvPr id="28" name="Picture 27">
            <a:extLst>
              <a:ext uri="{FF2B5EF4-FFF2-40B4-BE49-F238E27FC236}">
                <a16:creationId xmlns:a16="http://schemas.microsoft.com/office/drawing/2014/main" id="{415E0F36-90A3-7EE6-7AB6-CD1BE3CE1B84}"/>
              </a:ext>
            </a:extLst>
          </p:cNvPr>
          <p:cNvPicPr>
            <a:picLocks noChangeAspect="1"/>
          </p:cNvPicPr>
          <p:nvPr/>
        </p:nvPicPr>
        <p:blipFill>
          <a:blip r:embed="rId7">
            <a:duotone>
              <a:schemeClr val="accent2">
                <a:shade val="45000"/>
                <a:satMod val="135000"/>
              </a:schemeClr>
              <a:prstClr val="white"/>
            </a:duotone>
          </a:blip>
          <a:stretch>
            <a:fillRect/>
          </a:stretch>
        </p:blipFill>
        <p:spPr>
          <a:xfrm rot="1034447">
            <a:off x="314516" y="5680490"/>
            <a:ext cx="3374188" cy="1428488"/>
          </a:xfrm>
          <a:prstGeom prst="rect">
            <a:avLst/>
          </a:prstGeom>
        </p:spPr>
      </p:pic>
      <p:pic>
        <p:nvPicPr>
          <p:cNvPr id="29" name="Picture 28" descr="A picture containing dark, silhouette, light&#10;&#10;Description automatically generated">
            <a:extLst>
              <a:ext uri="{FF2B5EF4-FFF2-40B4-BE49-F238E27FC236}">
                <a16:creationId xmlns:a16="http://schemas.microsoft.com/office/drawing/2014/main" id="{00E5B2AD-D177-AC30-A8D9-5E608B449CBA}"/>
              </a:ext>
            </a:extLst>
          </p:cNvPr>
          <p:cNvPicPr>
            <a:picLocks noChangeAspect="1"/>
          </p:cNvPicPr>
          <p:nvPr/>
        </p:nvPicPr>
        <p:blipFill>
          <a:blip r:embed="rId8">
            <a:duotone>
              <a:schemeClr val="accent2">
                <a:shade val="45000"/>
                <a:satMod val="135000"/>
              </a:schemeClr>
              <a:prstClr val="white"/>
            </a:duotone>
          </a:blip>
          <a:stretch>
            <a:fillRect/>
          </a:stretch>
        </p:blipFill>
        <p:spPr>
          <a:xfrm rot="1773081" flipH="1">
            <a:off x="1810689" y="190242"/>
            <a:ext cx="3354239" cy="1478350"/>
          </a:xfrm>
          <a:prstGeom prst="rect">
            <a:avLst/>
          </a:prstGeom>
          <a:effectLst>
            <a:outerShdw blurRad="50800" dist="38100" dir="2700000" algn="tl" rotWithShape="0">
              <a:prstClr val="black">
                <a:alpha val="40000"/>
              </a:prstClr>
            </a:outerShdw>
          </a:effectLst>
        </p:spPr>
      </p:pic>
      <p:pic>
        <p:nvPicPr>
          <p:cNvPr id="30" name="Picture 29" descr="Shape&#10;&#10;Description automatically generated with medium confidence">
            <a:extLst>
              <a:ext uri="{FF2B5EF4-FFF2-40B4-BE49-F238E27FC236}">
                <a16:creationId xmlns:a16="http://schemas.microsoft.com/office/drawing/2014/main" id="{5CEE091C-1724-BB3C-E2EB-D8DD38E3CE3E}"/>
              </a:ext>
            </a:extLst>
          </p:cNvPr>
          <p:cNvPicPr>
            <a:picLocks noChangeAspect="1"/>
          </p:cNvPicPr>
          <p:nvPr/>
        </p:nvPicPr>
        <p:blipFill>
          <a:blip r:embed="rId9">
            <a:duotone>
              <a:schemeClr val="accent2">
                <a:shade val="45000"/>
                <a:satMod val="135000"/>
              </a:schemeClr>
              <a:prstClr val="white"/>
            </a:duotone>
          </a:blip>
          <a:stretch>
            <a:fillRect/>
          </a:stretch>
        </p:blipFill>
        <p:spPr>
          <a:xfrm rot="16857293" flipH="1">
            <a:off x="-732273" y="2371209"/>
            <a:ext cx="3475678" cy="14981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962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2EF9EF-631E-6DAA-CB1D-39CDC4DA1E50}"/>
              </a:ext>
            </a:extLst>
          </p:cNvPr>
          <p:cNvPicPr>
            <a:picLocks noChangeAspect="1"/>
          </p:cNvPicPr>
          <p:nvPr/>
        </p:nvPicPr>
        <p:blipFill>
          <a:blip r:embed="rId3">
            <a:duotone>
              <a:schemeClr val="accent2">
                <a:shade val="45000"/>
                <a:satMod val="135000"/>
              </a:schemeClr>
              <a:prstClr val="white"/>
            </a:duotone>
          </a:blip>
          <a:stretch>
            <a:fillRect/>
          </a:stretch>
        </p:blipFill>
        <p:spPr>
          <a:xfrm flipH="1">
            <a:off x="5300537" y="350703"/>
            <a:ext cx="3645965" cy="2734474"/>
          </a:xfrm>
          <a:prstGeom prst="rect">
            <a:avLst/>
          </a:prstGeom>
        </p:spPr>
      </p:pic>
      <p:pic>
        <p:nvPicPr>
          <p:cNvPr id="16" name="Picture 15">
            <a:extLst>
              <a:ext uri="{FF2B5EF4-FFF2-40B4-BE49-F238E27FC236}">
                <a16:creationId xmlns:a16="http://schemas.microsoft.com/office/drawing/2014/main" id="{6F33607F-9580-A906-4B70-8AE23F64F91D}"/>
              </a:ext>
            </a:extLst>
          </p:cNvPr>
          <p:cNvPicPr>
            <a:picLocks noChangeAspect="1"/>
          </p:cNvPicPr>
          <p:nvPr/>
        </p:nvPicPr>
        <p:blipFill>
          <a:blip r:embed="rId4">
            <a:duotone>
              <a:schemeClr val="accent2">
                <a:shade val="45000"/>
                <a:satMod val="135000"/>
              </a:schemeClr>
              <a:prstClr val="white"/>
            </a:duotone>
          </a:blip>
          <a:stretch>
            <a:fillRect/>
          </a:stretch>
        </p:blipFill>
        <p:spPr>
          <a:xfrm rot="21313609">
            <a:off x="4157379" y="4889130"/>
            <a:ext cx="4232907" cy="1827541"/>
          </a:xfrm>
          <a:prstGeom prst="rect">
            <a:avLst/>
          </a:prstGeom>
        </p:spPr>
      </p:pic>
      <p:grpSp>
        <p:nvGrpSpPr>
          <p:cNvPr id="9" name="Group 8">
            <a:extLst>
              <a:ext uri="{FF2B5EF4-FFF2-40B4-BE49-F238E27FC236}">
                <a16:creationId xmlns:a16="http://schemas.microsoft.com/office/drawing/2014/main" id="{69810FCE-A997-90EF-5A0C-2F85596133EA}"/>
              </a:ext>
            </a:extLst>
          </p:cNvPr>
          <p:cNvGrpSpPr/>
          <p:nvPr/>
        </p:nvGrpSpPr>
        <p:grpSpPr>
          <a:xfrm>
            <a:off x="7232376" y="2141814"/>
            <a:ext cx="4568556" cy="4636576"/>
            <a:chOff x="5023026" y="3140406"/>
            <a:chExt cx="2425987" cy="2462107"/>
          </a:xfrm>
        </p:grpSpPr>
        <p:sp>
          <p:nvSpPr>
            <p:cNvPr id="5" name="Oval 4">
              <a:extLst>
                <a:ext uri="{FF2B5EF4-FFF2-40B4-BE49-F238E27FC236}">
                  <a16:creationId xmlns:a16="http://schemas.microsoft.com/office/drawing/2014/main" id="{E0E381C2-CC61-06BF-8D37-B98E0B4925B5}"/>
                </a:ext>
              </a:extLst>
            </p:cNvPr>
            <p:cNvSpPr/>
            <p:nvPr/>
          </p:nvSpPr>
          <p:spPr>
            <a:xfrm>
              <a:off x="5023026" y="3140406"/>
              <a:ext cx="2425987" cy="2462107"/>
            </a:xfrm>
            <a:prstGeom prst="ellipse">
              <a:avLst/>
            </a:prstGeom>
            <a:solidFill>
              <a:schemeClr val="accent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44EDE7-B3F0-1C9E-2114-D1866670705B}"/>
                </a:ext>
              </a:extLst>
            </p:cNvPr>
            <p:cNvSpPr txBox="1"/>
            <p:nvPr/>
          </p:nvSpPr>
          <p:spPr>
            <a:xfrm>
              <a:off x="5136520" y="3796059"/>
              <a:ext cx="2229826" cy="1592806"/>
            </a:xfrm>
            <a:prstGeom prst="rect">
              <a:avLst/>
            </a:prstGeom>
            <a:noFill/>
          </p:spPr>
          <p:txBody>
            <a:bodyPr wrap="square" lIns="90000" rtlCol="0">
              <a:noAutofit/>
            </a:bodyPr>
            <a:lstStyle/>
            <a:p>
              <a:pPr algn="ctr"/>
              <a:r>
                <a:rPr lang="en-US" sz="4000" dirty="0">
                  <a:solidFill>
                    <a:schemeClr val="accent2">
                      <a:lumMod val="75000"/>
                    </a:schemeClr>
                  </a:solidFill>
                  <a:latin typeface="Helvetica Light" panose="020B0403020202020204" pitchFamily="34" charset="0"/>
                </a:rPr>
                <a:t>~10% are Australian!</a:t>
              </a:r>
              <a:endParaRPr lang="en-US" sz="2800" dirty="0">
                <a:solidFill>
                  <a:schemeClr val="accent2">
                    <a:lumMod val="75000"/>
                  </a:schemeClr>
                </a:solidFill>
                <a:latin typeface="Helvetica Light" panose="020B0403020202020204" pitchFamily="34" charset="0"/>
              </a:endParaRPr>
            </a:p>
          </p:txBody>
        </p:sp>
      </p:grpSp>
      <p:pic>
        <p:nvPicPr>
          <p:cNvPr id="2" name="Picture 1">
            <a:extLst>
              <a:ext uri="{FF2B5EF4-FFF2-40B4-BE49-F238E27FC236}">
                <a16:creationId xmlns:a16="http://schemas.microsoft.com/office/drawing/2014/main" id="{E40EE87E-0D0B-9B58-C72D-4FF4CB8A46AE}"/>
              </a:ext>
            </a:extLst>
          </p:cNvPr>
          <p:cNvPicPr>
            <a:picLocks noChangeAspect="1"/>
          </p:cNvPicPr>
          <p:nvPr/>
        </p:nvPicPr>
        <p:blipFill>
          <a:blip r:embed="rId5">
            <a:duotone>
              <a:schemeClr val="accent3">
                <a:shade val="45000"/>
                <a:satMod val="135000"/>
              </a:schemeClr>
              <a:prstClr val="white"/>
            </a:duotone>
          </a:blip>
          <a:stretch>
            <a:fillRect/>
          </a:stretch>
        </p:blipFill>
        <p:spPr>
          <a:xfrm>
            <a:off x="643728" y="598338"/>
            <a:ext cx="5688163" cy="5680785"/>
          </a:xfrm>
          <a:prstGeom prst="rect">
            <a:avLst/>
          </a:prstGeom>
        </p:spPr>
      </p:pic>
      <p:pic>
        <p:nvPicPr>
          <p:cNvPr id="18" name="Picture 17">
            <a:extLst>
              <a:ext uri="{FF2B5EF4-FFF2-40B4-BE49-F238E27FC236}">
                <a16:creationId xmlns:a16="http://schemas.microsoft.com/office/drawing/2014/main" id="{DEEEBF8E-840F-00A7-155D-86160265F5DC}"/>
              </a:ext>
            </a:extLst>
          </p:cNvPr>
          <p:cNvPicPr>
            <a:picLocks noChangeAspect="1"/>
          </p:cNvPicPr>
          <p:nvPr/>
        </p:nvPicPr>
        <p:blipFill>
          <a:blip r:embed="rId6">
            <a:duotone>
              <a:schemeClr val="accent2">
                <a:shade val="45000"/>
                <a:satMod val="135000"/>
              </a:schemeClr>
              <a:prstClr val="white"/>
            </a:duotone>
          </a:blip>
          <a:stretch>
            <a:fillRect/>
          </a:stretch>
        </p:blipFill>
        <p:spPr>
          <a:xfrm>
            <a:off x="8620264" y="1106160"/>
            <a:ext cx="3298958" cy="2173431"/>
          </a:xfrm>
          <a:prstGeom prst="rect">
            <a:avLst/>
          </a:prstGeom>
        </p:spPr>
      </p:pic>
      <p:pic>
        <p:nvPicPr>
          <p:cNvPr id="26" name="Picture 25">
            <a:extLst>
              <a:ext uri="{FF2B5EF4-FFF2-40B4-BE49-F238E27FC236}">
                <a16:creationId xmlns:a16="http://schemas.microsoft.com/office/drawing/2014/main" id="{CD76A1A2-13E2-1594-9BCC-1AC8DAB845AA}"/>
              </a:ext>
            </a:extLst>
          </p:cNvPr>
          <p:cNvPicPr>
            <a:picLocks noChangeAspect="1"/>
          </p:cNvPicPr>
          <p:nvPr/>
        </p:nvPicPr>
        <p:blipFill>
          <a:blip r:embed="rId5">
            <a:clrChange>
              <a:clrFrom>
                <a:srgbClr val="8AC3E2"/>
              </a:clrFrom>
              <a:clrTo>
                <a:srgbClr val="8AC3E2">
                  <a:alpha val="0"/>
                </a:srgbClr>
              </a:clrTo>
            </a:clrChange>
            <a:duotone>
              <a:schemeClr val="accent2">
                <a:shade val="45000"/>
                <a:satMod val="135000"/>
              </a:schemeClr>
              <a:prstClr val="white"/>
            </a:duotone>
          </a:blip>
          <a:stretch>
            <a:fillRect/>
          </a:stretch>
        </p:blipFill>
        <p:spPr>
          <a:xfrm>
            <a:off x="644191" y="599324"/>
            <a:ext cx="5688163" cy="5680785"/>
          </a:xfrm>
          <a:prstGeom prst="rect">
            <a:avLst/>
          </a:prstGeom>
        </p:spPr>
      </p:pic>
      <p:pic>
        <p:nvPicPr>
          <p:cNvPr id="28" name="Picture 27">
            <a:extLst>
              <a:ext uri="{FF2B5EF4-FFF2-40B4-BE49-F238E27FC236}">
                <a16:creationId xmlns:a16="http://schemas.microsoft.com/office/drawing/2014/main" id="{415E0F36-90A3-7EE6-7AB6-CD1BE3CE1B84}"/>
              </a:ext>
            </a:extLst>
          </p:cNvPr>
          <p:cNvPicPr>
            <a:picLocks noChangeAspect="1"/>
          </p:cNvPicPr>
          <p:nvPr/>
        </p:nvPicPr>
        <p:blipFill>
          <a:blip r:embed="rId7">
            <a:duotone>
              <a:schemeClr val="accent2">
                <a:shade val="45000"/>
                <a:satMod val="135000"/>
              </a:schemeClr>
              <a:prstClr val="white"/>
            </a:duotone>
          </a:blip>
          <a:stretch>
            <a:fillRect/>
          </a:stretch>
        </p:blipFill>
        <p:spPr>
          <a:xfrm rot="1034447">
            <a:off x="314516" y="5680490"/>
            <a:ext cx="3374188" cy="1428488"/>
          </a:xfrm>
          <a:prstGeom prst="rect">
            <a:avLst/>
          </a:prstGeom>
        </p:spPr>
      </p:pic>
      <p:pic>
        <p:nvPicPr>
          <p:cNvPr id="29" name="Picture 28" descr="A picture containing dark, silhouette, light&#10;&#10;Description automatically generated">
            <a:extLst>
              <a:ext uri="{FF2B5EF4-FFF2-40B4-BE49-F238E27FC236}">
                <a16:creationId xmlns:a16="http://schemas.microsoft.com/office/drawing/2014/main" id="{00E5B2AD-D177-AC30-A8D9-5E608B449CBA}"/>
              </a:ext>
            </a:extLst>
          </p:cNvPr>
          <p:cNvPicPr>
            <a:picLocks noChangeAspect="1"/>
          </p:cNvPicPr>
          <p:nvPr/>
        </p:nvPicPr>
        <p:blipFill>
          <a:blip r:embed="rId8">
            <a:duotone>
              <a:schemeClr val="accent2">
                <a:shade val="45000"/>
                <a:satMod val="135000"/>
              </a:schemeClr>
              <a:prstClr val="white"/>
            </a:duotone>
          </a:blip>
          <a:stretch>
            <a:fillRect/>
          </a:stretch>
        </p:blipFill>
        <p:spPr>
          <a:xfrm rot="1773081" flipH="1">
            <a:off x="1810689" y="190242"/>
            <a:ext cx="3354239" cy="1478350"/>
          </a:xfrm>
          <a:prstGeom prst="rect">
            <a:avLst/>
          </a:prstGeom>
          <a:effectLst>
            <a:outerShdw blurRad="50800" dist="38100" dir="2700000" algn="tl" rotWithShape="0">
              <a:prstClr val="black">
                <a:alpha val="40000"/>
              </a:prstClr>
            </a:outerShdw>
          </a:effectLst>
        </p:spPr>
      </p:pic>
      <p:pic>
        <p:nvPicPr>
          <p:cNvPr id="30" name="Picture 29" descr="Shape&#10;&#10;Description automatically generated with medium confidence">
            <a:extLst>
              <a:ext uri="{FF2B5EF4-FFF2-40B4-BE49-F238E27FC236}">
                <a16:creationId xmlns:a16="http://schemas.microsoft.com/office/drawing/2014/main" id="{5CEE091C-1724-BB3C-E2EB-D8DD38E3CE3E}"/>
              </a:ext>
            </a:extLst>
          </p:cNvPr>
          <p:cNvPicPr>
            <a:picLocks noChangeAspect="1"/>
          </p:cNvPicPr>
          <p:nvPr/>
        </p:nvPicPr>
        <p:blipFill>
          <a:blip r:embed="rId9">
            <a:duotone>
              <a:schemeClr val="accent2">
                <a:shade val="45000"/>
                <a:satMod val="135000"/>
              </a:schemeClr>
              <a:prstClr val="white"/>
            </a:duotone>
          </a:blip>
          <a:stretch>
            <a:fillRect/>
          </a:stretch>
        </p:blipFill>
        <p:spPr>
          <a:xfrm rot="16857293" flipH="1">
            <a:off x="-732273" y="2371209"/>
            <a:ext cx="3475678" cy="1498137"/>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B7B57B0-5145-3E66-B701-B58DD27788E0}"/>
              </a:ext>
            </a:extLst>
          </p:cNvPr>
          <p:cNvPicPr>
            <a:picLocks noChangeAspect="1"/>
          </p:cNvPicPr>
          <p:nvPr/>
        </p:nvPicPr>
        <p:blipFill>
          <a:blip r:embed="rId10">
            <a:duotone>
              <a:schemeClr val="accent2">
                <a:shade val="45000"/>
                <a:satMod val="135000"/>
              </a:schemeClr>
              <a:prstClr val="white"/>
            </a:duotone>
          </a:blip>
          <a:stretch>
            <a:fillRect/>
          </a:stretch>
        </p:blipFill>
        <p:spPr>
          <a:xfrm>
            <a:off x="8681366" y="4779474"/>
            <a:ext cx="1728628" cy="1596580"/>
          </a:xfrm>
          <a:prstGeom prst="rect">
            <a:avLst/>
          </a:prstGeom>
        </p:spPr>
      </p:pic>
    </p:spTree>
    <p:extLst>
      <p:ext uri="{BB962C8B-B14F-4D97-AF65-F5344CB8AC3E}">
        <p14:creationId xmlns:p14="http://schemas.microsoft.com/office/powerpoint/2010/main" val="225284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55ADE-BCCE-80A1-CB8B-2BA7318F71BE}"/>
              </a:ext>
            </a:extLst>
          </p:cNvPr>
          <p:cNvPicPr>
            <a:picLocks noChangeAspect="1"/>
          </p:cNvPicPr>
          <p:nvPr/>
        </p:nvPicPr>
        <p:blipFill rotWithShape="1">
          <a:blip r:embed="rId2">
            <a:duotone>
              <a:prstClr val="black"/>
              <a:schemeClr val="accent6">
                <a:lumMod val="60000"/>
                <a:lumOff val="40000"/>
                <a:tint val="45000"/>
                <a:satMod val="400000"/>
              </a:schemeClr>
            </a:duotone>
          </a:blip>
          <a:srcRect b="14827"/>
          <a:stretch/>
        </p:blipFill>
        <p:spPr>
          <a:xfrm>
            <a:off x="2652006" y="768814"/>
            <a:ext cx="7918430" cy="6229225"/>
          </a:xfrm>
          <a:prstGeom prst="rect">
            <a:avLst/>
          </a:prstGeom>
        </p:spPr>
      </p:pic>
      <p:pic>
        <p:nvPicPr>
          <p:cNvPr id="6" name="Picture 5">
            <a:extLst>
              <a:ext uri="{FF2B5EF4-FFF2-40B4-BE49-F238E27FC236}">
                <a16:creationId xmlns:a16="http://schemas.microsoft.com/office/drawing/2014/main" id="{98B02B4B-51B6-25A1-30C4-8732B2B0BDE1}"/>
              </a:ext>
            </a:extLst>
          </p:cNvPr>
          <p:cNvPicPr>
            <a:picLocks noChangeAspect="1"/>
          </p:cNvPicPr>
          <p:nvPr/>
        </p:nvPicPr>
        <p:blipFill>
          <a:blip r:embed="rId3">
            <a:duotone>
              <a:schemeClr val="accent6">
                <a:shade val="45000"/>
                <a:satMod val="135000"/>
              </a:schemeClr>
              <a:prstClr val="white"/>
            </a:duotone>
          </a:blip>
          <a:stretch>
            <a:fillRect/>
          </a:stretch>
        </p:blipFill>
        <p:spPr>
          <a:xfrm>
            <a:off x="141571" y="1430458"/>
            <a:ext cx="3013385" cy="5169406"/>
          </a:xfrm>
          <a:prstGeom prst="rect">
            <a:avLst/>
          </a:prstGeom>
        </p:spPr>
      </p:pic>
      <p:grpSp>
        <p:nvGrpSpPr>
          <p:cNvPr id="25" name="Group 24">
            <a:extLst>
              <a:ext uri="{FF2B5EF4-FFF2-40B4-BE49-F238E27FC236}">
                <a16:creationId xmlns:a16="http://schemas.microsoft.com/office/drawing/2014/main" id="{3A18A638-83A8-54EA-B4A0-48E8828FE87D}"/>
              </a:ext>
            </a:extLst>
          </p:cNvPr>
          <p:cNvGrpSpPr/>
          <p:nvPr/>
        </p:nvGrpSpPr>
        <p:grpSpPr>
          <a:xfrm>
            <a:off x="2652006" y="129797"/>
            <a:ext cx="5576567" cy="3179284"/>
            <a:chOff x="-1192479" y="199769"/>
            <a:chExt cx="5576567" cy="3179284"/>
          </a:xfrm>
        </p:grpSpPr>
        <p:grpSp>
          <p:nvGrpSpPr>
            <p:cNvPr id="22" name="Group 21">
              <a:extLst>
                <a:ext uri="{FF2B5EF4-FFF2-40B4-BE49-F238E27FC236}">
                  <a16:creationId xmlns:a16="http://schemas.microsoft.com/office/drawing/2014/main" id="{7FC03B6D-E382-512C-7FAC-0AF45B2D55C0}"/>
                </a:ext>
              </a:extLst>
            </p:cNvPr>
            <p:cNvGrpSpPr/>
            <p:nvPr/>
          </p:nvGrpSpPr>
          <p:grpSpPr>
            <a:xfrm>
              <a:off x="586799" y="915760"/>
              <a:ext cx="2108778" cy="1368178"/>
              <a:chOff x="1608356" y="4726394"/>
              <a:chExt cx="2108778" cy="1368178"/>
            </a:xfrm>
          </p:grpSpPr>
          <p:sp>
            <p:nvSpPr>
              <p:cNvPr id="13" name="Oval 12">
                <a:extLst>
                  <a:ext uri="{FF2B5EF4-FFF2-40B4-BE49-F238E27FC236}">
                    <a16:creationId xmlns:a16="http://schemas.microsoft.com/office/drawing/2014/main" id="{89C04928-6B2C-6BBE-DFE1-C3F0444ACA38}"/>
                  </a:ext>
                </a:extLst>
              </p:cNvPr>
              <p:cNvSpPr/>
              <p:nvPr/>
            </p:nvSpPr>
            <p:spPr>
              <a:xfrm>
                <a:off x="1608356" y="4726394"/>
                <a:ext cx="1348107" cy="136817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20000"/>
                      <a:lumOff val="80000"/>
                    </a:schemeClr>
                  </a:solidFill>
                </a:endParaRPr>
              </a:p>
            </p:txBody>
          </p:sp>
          <p:sp>
            <p:nvSpPr>
              <p:cNvPr id="17" name="TextBox 16">
                <a:extLst>
                  <a:ext uri="{FF2B5EF4-FFF2-40B4-BE49-F238E27FC236}">
                    <a16:creationId xmlns:a16="http://schemas.microsoft.com/office/drawing/2014/main" id="{B8EAD2BC-7C23-77A8-694D-6FF79DAE9960}"/>
                  </a:ext>
                </a:extLst>
              </p:cNvPr>
              <p:cNvSpPr txBox="1"/>
              <p:nvPr/>
            </p:nvSpPr>
            <p:spPr>
              <a:xfrm>
                <a:off x="1777965" y="5053678"/>
                <a:ext cx="1939169" cy="769441"/>
              </a:xfrm>
              <a:prstGeom prst="rect">
                <a:avLst/>
              </a:prstGeom>
              <a:noFill/>
            </p:spPr>
            <p:txBody>
              <a:bodyPr wrap="square" rtlCol="0">
                <a:spAutoFit/>
              </a:bodyPr>
              <a:lstStyle/>
              <a:p>
                <a:r>
                  <a:rPr lang="en-US" sz="4400" dirty="0">
                    <a:solidFill>
                      <a:schemeClr val="accent4">
                        <a:lumMod val="75000"/>
                      </a:schemeClr>
                    </a:solidFill>
                    <a:latin typeface="Neris Light" pitchFamily="2" charset="77"/>
                  </a:rPr>
                  <a:t>331</a:t>
                </a:r>
              </a:p>
            </p:txBody>
          </p:sp>
        </p:grpSp>
        <p:pic>
          <p:nvPicPr>
            <p:cNvPr id="3" name="Picture 2">
              <a:extLst>
                <a:ext uri="{FF2B5EF4-FFF2-40B4-BE49-F238E27FC236}">
                  <a16:creationId xmlns:a16="http://schemas.microsoft.com/office/drawing/2014/main" id="{F1144B0F-7C23-7F91-4FCA-08C62C0394C8}"/>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1192479" y="199769"/>
              <a:ext cx="5576567" cy="3179284"/>
            </a:xfrm>
            <a:prstGeom prst="rect">
              <a:avLst/>
            </a:prstGeom>
          </p:spPr>
        </p:pic>
      </p:grpSp>
      <p:grpSp>
        <p:nvGrpSpPr>
          <p:cNvPr id="8" name="Group 7">
            <a:extLst>
              <a:ext uri="{FF2B5EF4-FFF2-40B4-BE49-F238E27FC236}">
                <a16:creationId xmlns:a16="http://schemas.microsoft.com/office/drawing/2014/main" id="{BA0F0700-C218-B0D8-E360-AFD9F7DA5B38}"/>
              </a:ext>
            </a:extLst>
          </p:cNvPr>
          <p:cNvGrpSpPr/>
          <p:nvPr/>
        </p:nvGrpSpPr>
        <p:grpSpPr>
          <a:xfrm>
            <a:off x="2834234" y="3819620"/>
            <a:ext cx="3627212" cy="3038380"/>
            <a:chOff x="348357" y="358466"/>
            <a:chExt cx="4499378" cy="3768960"/>
          </a:xfrm>
        </p:grpSpPr>
        <p:pic>
          <p:nvPicPr>
            <p:cNvPr id="14" name="Picture 13">
              <a:extLst>
                <a:ext uri="{FF2B5EF4-FFF2-40B4-BE49-F238E27FC236}">
                  <a16:creationId xmlns:a16="http://schemas.microsoft.com/office/drawing/2014/main" id="{A0FCB835-468C-1D9F-6383-6BDAC0C91FD8}"/>
                </a:ext>
              </a:extLst>
            </p:cNvPr>
            <p:cNvPicPr>
              <a:picLocks noChangeAspect="1"/>
            </p:cNvPicPr>
            <p:nvPr/>
          </p:nvPicPr>
          <p:blipFill>
            <a:blip r:embed="rId5">
              <a:duotone>
                <a:schemeClr val="accent5">
                  <a:shade val="45000"/>
                  <a:satMod val="135000"/>
                </a:schemeClr>
                <a:prstClr val="white"/>
              </a:duotone>
            </a:blip>
            <a:stretch>
              <a:fillRect/>
            </a:stretch>
          </p:blipFill>
          <p:spPr>
            <a:xfrm>
              <a:off x="348357" y="358466"/>
              <a:ext cx="4499378" cy="3768960"/>
            </a:xfrm>
            <a:prstGeom prst="rect">
              <a:avLst/>
            </a:prstGeom>
          </p:spPr>
        </p:pic>
        <p:sp>
          <p:nvSpPr>
            <p:cNvPr id="15" name="Oval 14">
              <a:extLst>
                <a:ext uri="{FF2B5EF4-FFF2-40B4-BE49-F238E27FC236}">
                  <a16:creationId xmlns:a16="http://schemas.microsoft.com/office/drawing/2014/main" id="{2D97CD8B-06A8-A3E3-2CC8-942D307178C7}"/>
                </a:ext>
              </a:extLst>
            </p:cNvPr>
            <p:cNvSpPr/>
            <p:nvPr/>
          </p:nvSpPr>
          <p:spPr>
            <a:xfrm>
              <a:off x="2051874" y="997995"/>
              <a:ext cx="1447083" cy="14686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20000"/>
                    <a:lumOff val="80000"/>
                  </a:schemeClr>
                </a:solidFill>
              </a:endParaRPr>
            </a:p>
          </p:txBody>
        </p:sp>
        <p:sp>
          <p:nvSpPr>
            <p:cNvPr id="16" name="TextBox 15">
              <a:extLst>
                <a:ext uri="{FF2B5EF4-FFF2-40B4-BE49-F238E27FC236}">
                  <a16:creationId xmlns:a16="http://schemas.microsoft.com/office/drawing/2014/main" id="{8111D5BE-2C9B-E2B7-E964-F9FC6EC7395D}"/>
                </a:ext>
              </a:extLst>
            </p:cNvPr>
            <p:cNvSpPr txBox="1"/>
            <p:nvPr/>
          </p:nvSpPr>
          <p:spPr>
            <a:xfrm>
              <a:off x="2066092" y="1219974"/>
              <a:ext cx="2183970" cy="769442"/>
            </a:xfrm>
            <a:prstGeom prst="rect">
              <a:avLst/>
            </a:prstGeom>
            <a:noFill/>
          </p:spPr>
          <p:txBody>
            <a:bodyPr wrap="square" rtlCol="0">
              <a:spAutoFit/>
            </a:bodyPr>
            <a:lstStyle/>
            <a:p>
              <a:r>
                <a:rPr lang="en-US" sz="4400" dirty="0">
                  <a:solidFill>
                    <a:schemeClr val="accent5">
                      <a:lumMod val="75000"/>
                    </a:schemeClr>
                  </a:solidFill>
                  <a:latin typeface="Neris Light" pitchFamily="2" charset="77"/>
                </a:rPr>
                <a:t>250</a:t>
              </a:r>
            </a:p>
          </p:txBody>
        </p:sp>
      </p:grpSp>
      <p:grpSp>
        <p:nvGrpSpPr>
          <p:cNvPr id="4" name="Group 3">
            <a:extLst>
              <a:ext uri="{FF2B5EF4-FFF2-40B4-BE49-F238E27FC236}">
                <a16:creationId xmlns:a16="http://schemas.microsoft.com/office/drawing/2014/main" id="{D269A83A-61C1-9793-9266-19FCA227A555}"/>
              </a:ext>
            </a:extLst>
          </p:cNvPr>
          <p:cNvGrpSpPr/>
          <p:nvPr/>
        </p:nvGrpSpPr>
        <p:grpSpPr>
          <a:xfrm>
            <a:off x="6428288" y="1965599"/>
            <a:ext cx="6652623" cy="4382904"/>
            <a:chOff x="4398805" y="1901857"/>
            <a:chExt cx="7002292" cy="4613274"/>
          </a:xfrm>
        </p:grpSpPr>
        <p:pic>
          <p:nvPicPr>
            <p:cNvPr id="18" name="Picture 17">
              <a:extLst>
                <a:ext uri="{FF2B5EF4-FFF2-40B4-BE49-F238E27FC236}">
                  <a16:creationId xmlns:a16="http://schemas.microsoft.com/office/drawing/2014/main" id="{B2A5CBDD-32E7-6855-F5A8-EEC5C327CFC7}"/>
                </a:ext>
              </a:extLst>
            </p:cNvPr>
            <p:cNvPicPr>
              <a:picLocks noChangeAspect="1"/>
            </p:cNvPicPr>
            <p:nvPr/>
          </p:nvPicPr>
          <p:blipFill rotWithShape="1">
            <a:blip r:embed="rId6">
              <a:duotone>
                <a:schemeClr val="accent2">
                  <a:shade val="45000"/>
                  <a:satMod val="135000"/>
                </a:schemeClr>
                <a:prstClr val="white"/>
              </a:duotone>
            </a:blip>
            <a:srcRect b="35554"/>
            <a:stretch/>
          </p:blipFill>
          <p:spPr>
            <a:xfrm>
              <a:off x="4398805" y="1901857"/>
              <a:ext cx="7002292" cy="2973086"/>
            </a:xfrm>
            <a:prstGeom prst="rect">
              <a:avLst/>
            </a:prstGeom>
          </p:spPr>
        </p:pic>
        <p:sp>
          <p:nvSpPr>
            <p:cNvPr id="19" name="Oval 18">
              <a:extLst>
                <a:ext uri="{FF2B5EF4-FFF2-40B4-BE49-F238E27FC236}">
                  <a16:creationId xmlns:a16="http://schemas.microsoft.com/office/drawing/2014/main" id="{B8CE36E4-4988-6BD3-739E-B3F5317531AA}"/>
                </a:ext>
              </a:extLst>
            </p:cNvPr>
            <p:cNvSpPr/>
            <p:nvPr/>
          </p:nvSpPr>
          <p:spPr>
            <a:xfrm>
              <a:off x="6865233" y="3315954"/>
              <a:ext cx="2299458" cy="233369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4AABBB-88EB-90A8-2985-CD294F39AEA6}"/>
                </a:ext>
              </a:extLst>
            </p:cNvPr>
            <p:cNvSpPr txBox="1"/>
            <p:nvPr/>
          </p:nvSpPr>
          <p:spPr>
            <a:xfrm>
              <a:off x="7019814" y="3920488"/>
              <a:ext cx="2183969" cy="1166233"/>
            </a:xfrm>
            <a:prstGeom prst="rect">
              <a:avLst/>
            </a:prstGeom>
            <a:noFill/>
          </p:spPr>
          <p:txBody>
            <a:bodyPr wrap="square" rtlCol="0">
              <a:spAutoFit/>
            </a:bodyPr>
            <a:lstStyle/>
            <a:p>
              <a:r>
                <a:rPr lang="en-US" sz="6400" dirty="0">
                  <a:solidFill>
                    <a:schemeClr val="accent2">
                      <a:lumMod val="75000"/>
                    </a:schemeClr>
                  </a:solidFill>
                  <a:latin typeface="Neris Light" pitchFamily="2" charset="77"/>
                </a:rPr>
                <a:t>1000</a:t>
              </a:r>
            </a:p>
          </p:txBody>
        </p:sp>
        <p:pic>
          <p:nvPicPr>
            <p:cNvPr id="21" name="Picture 20">
              <a:extLst>
                <a:ext uri="{FF2B5EF4-FFF2-40B4-BE49-F238E27FC236}">
                  <a16:creationId xmlns:a16="http://schemas.microsoft.com/office/drawing/2014/main" id="{C562D7A1-447E-BC68-AFB2-905E9E2B853E}"/>
                </a:ext>
              </a:extLst>
            </p:cNvPr>
            <p:cNvPicPr>
              <a:picLocks noChangeAspect="1"/>
            </p:cNvPicPr>
            <p:nvPr/>
          </p:nvPicPr>
          <p:blipFill rotWithShape="1">
            <a:blip r:embed="rId6">
              <a:duotone>
                <a:schemeClr val="accent2">
                  <a:shade val="45000"/>
                  <a:satMod val="135000"/>
                </a:schemeClr>
                <a:prstClr val="white"/>
              </a:duotone>
            </a:blip>
            <a:srcRect t="64446"/>
            <a:stretch/>
          </p:blipFill>
          <p:spPr>
            <a:xfrm>
              <a:off x="4398805" y="4874942"/>
              <a:ext cx="7002292" cy="1640189"/>
            </a:xfrm>
            <a:prstGeom prst="rect">
              <a:avLst/>
            </a:prstGeom>
          </p:spPr>
        </p:pic>
      </p:grpSp>
      <p:grpSp>
        <p:nvGrpSpPr>
          <p:cNvPr id="2" name="Group 1">
            <a:extLst>
              <a:ext uri="{FF2B5EF4-FFF2-40B4-BE49-F238E27FC236}">
                <a16:creationId xmlns:a16="http://schemas.microsoft.com/office/drawing/2014/main" id="{6644E10A-148D-4C56-A770-6A61AB63D779}"/>
              </a:ext>
            </a:extLst>
          </p:cNvPr>
          <p:cNvGrpSpPr/>
          <p:nvPr/>
        </p:nvGrpSpPr>
        <p:grpSpPr>
          <a:xfrm>
            <a:off x="935240" y="2908174"/>
            <a:ext cx="1676022" cy="1376204"/>
            <a:chOff x="990234" y="2629628"/>
            <a:chExt cx="1805267" cy="1482329"/>
          </a:xfrm>
        </p:grpSpPr>
        <p:sp>
          <p:nvSpPr>
            <p:cNvPr id="26" name="Oval 25">
              <a:extLst>
                <a:ext uri="{FF2B5EF4-FFF2-40B4-BE49-F238E27FC236}">
                  <a16:creationId xmlns:a16="http://schemas.microsoft.com/office/drawing/2014/main" id="{272D8B8D-81B3-20A3-1C19-7D4A1229E652}"/>
                </a:ext>
              </a:extLst>
            </p:cNvPr>
            <p:cNvSpPr/>
            <p:nvPr/>
          </p:nvSpPr>
          <p:spPr>
            <a:xfrm>
              <a:off x="990234" y="2629628"/>
              <a:ext cx="1460583" cy="1482329"/>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1FB12E-CAB1-E39E-4EB2-768CD5E80249}"/>
                </a:ext>
              </a:extLst>
            </p:cNvPr>
            <p:cNvSpPr txBox="1"/>
            <p:nvPr/>
          </p:nvSpPr>
          <p:spPr>
            <a:xfrm>
              <a:off x="1034120" y="2911585"/>
              <a:ext cx="1761381" cy="895078"/>
            </a:xfrm>
            <a:prstGeom prst="rect">
              <a:avLst/>
            </a:prstGeom>
            <a:noFill/>
          </p:spPr>
          <p:txBody>
            <a:bodyPr wrap="square" rtlCol="0">
              <a:spAutoFit/>
            </a:bodyPr>
            <a:lstStyle/>
            <a:p>
              <a:r>
                <a:rPr lang="en-US" sz="4800" dirty="0">
                  <a:solidFill>
                    <a:schemeClr val="accent6">
                      <a:lumMod val="75000"/>
                    </a:schemeClr>
                  </a:solidFill>
                  <a:latin typeface="Neris Light" pitchFamily="2" charset="77"/>
                </a:rPr>
                <a:t>750</a:t>
              </a:r>
              <a:endParaRPr lang="en-US" sz="6000" dirty="0">
                <a:solidFill>
                  <a:schemeClr val="accent6">
                    <a:lumMod val="75000"/>
                  </a:schemeClr>
                </a:solidFill>
                <a:latin typeface="Neris Light" pitchFamily="2" charset="77"/>
              </a:endParaRPr>
            </a:p>
          </p:txBody>
        </p:sp>
      </p:grpSp>
    </p:spTree>
    <p:extLst>
      <p:ext uri="{BB962C8B-B14F-4D97-AF65-F5344CB8AC3E}">
        <p14:creationId xmlns:p14="http://schemas.microsoft.com/office/powerpoint/2010/main" val="2097261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3B3EEFD-70D7-3168-D335-343E51E20F28}"/>
              </a:ext>
            </a:extLst>
          </p:cNvPr>
          <p:cNvSpPr/>
          <p:nvPr/>
        </p:nvSpPr>
        <p:spPr>
          <a:xfrm>
            <a:off x="6778624" y="4780548"/>
            <a:ext cx="4930777" cy="1537897"/>
          </a:xfrm>
          <a:prstGeom prst="roundRect">
            <a:avLst>
              <a:gd name="adj" fmla="val 50000"/>
            </a:avLst>
          </a:prstGeom>
          <a:solidFill>
            <a:srgbClr val="0070C0"/>
          </a:solidFill>
          <a:ln w="57150">
            <a:solidFill>
              <a:schemeClr val="accent1">
                <a:lumMod val="50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1FC6A0C-A206-D4C4-D028-D660393D772A}"/>
              </a:ext>
            </a:extLst>
          </p:cNvPr>
          <p:cNvSpPr txBox="1"/>
          <p:nvPr/>
        </p:nvSpPr>
        <p:spPr>
          <a:xfrm>
            <a:off x="6778624" y="2098698"/>
            <a:ext cx="5413376" cy="1785104"/>
          </a:xfrm>
          <a:prstGeom prst="rect">
            <a:avLst/>
          </a:prstGeom>
          <a:noFill/>
        </p:spPr>
        <p:txBody>
          <a:bodyPr wrap="square" rtlCol="0">
            <a:spAutoFit/>
          </a:bodyPr>
          <a:lstStyle/>
          <a:p>
            <a:pPr algn="just"/>
            <a:r>
              <a:rPr lang="en-US" sz="4000" dirty="0">
                <a:solidFill>
                  <a:schemeClr val="accent6">
                    <a:lumMod val="50000"/>
                  </a:schemeClr>
                </a:solidFill>
                <a:latin typeface="Neris Light" pitchFamily="2" charset="77"/>
              </a:rPr>
              <a:t>BUILDING A TREE OF</a:t>
            </a:r>
          </a:p>
          <a:p>
            <a:pPr algn="just"/>
            <a:r>
              <a:rPr lang="en-US" sz="3700" dirty="0">
                <a:solidFill>
                  <a:srgbClr val="92D050"/>
                </a:solidFill>
                <a:latin typeface="Neris Light" pitchFamily="2" charset="77"/>
              </a:rPr>
              <a:t>A  U  S  T  R  A  L  I  A’  S  </a:t>
            </a:r>
          </a:p>
          <a:p>
            <a:pPr algn="just"/>
            <a:r>
              <a:rPr lang="en-US" sz="3300" dirty="0">
                <a:solidFill>
                  <a:schemeClr val="accent6">
                    <a:lumMod val="50000"/>
                  </a:schemeClr>
                </a:solidFill>
                <a:latin typeface="Neris Light" pitchFamily="2" charset="77"/>
              </a:rPr>
              <a:t>REPTILES </a:t>
            </a:r>
            <a:r>
              <a:rPr lang="en-US" sz="2400" dirty="0">
                <a:solidFill>
                  <a:schemeClr val="accent6">
                    <a:lumMod val="50000"/>
                  </a:schemeClr>
                </a:solidFill>
                <a:latin typeface="Neris Light" pitchFamily="2" charset="77"/>
              </a:rPr>
              <a:t>&amp;</a:t>
            </a:r>
            <a:r>
              <a:rPr lang="en-US" sz="3300" dirty="0">
                <a:solidFill>
                  <a:schemeClr val="accent6">
                    <a:lumMod val="50000"/>
                  </a:schemeClr>
                </a:solidFill>
                <a:latin typeface="Neris Light" pitchFamily="2" charset="77"/>
              </a:rPr>
              <a:t> AMPHIBIANS</a:t>
            </a:r>
          </a:p>
        </p:txBody>
      </p:sp>
      <p:pic>
        <p:nvPicPr>
          <p:cNvPr id="15" name="Picture 14">
            <a:extLst>
              <a:ext uri="{FF2B5EF4-FFF2-40B4-BE49-F238E27FC236}">
                <a16:creationId xmlns:a16="http://schemas.microsoft.com/office/drawing/2014/main" id="{3DEB01CD-F426-1D6D-1CBF-CB9599CD69B4}"/>
              </a:ext>
            </a:extLst>
          </p:cNvPr>
          <p:cNvPicPr>
            <a:picLocks noChangeAspect="1"/>
          </p:cNvPicPr>
          <p:nvPr/>
        </p:nvPicPr>
        <p:blipFill>
          <a:blip r:embed="rId3"/>
          <a:stretch>
            <a:fillRect/>
          </a:stretch>
        </p:blipFill>
        <p:spPr>
          <a:xfrm>
            <a:off x="482599" y="503124"/>
            <a:ext cx="5641379" cy="5879489"/>
          </a:xfrm>
          <a:prstGeom prst="rect">
            <a:avLst/>
          </a:prstGeom>
        </p:spPr>
      </p:pic>
      <p:pic>
        <p:nvPicPr>
          <p:cNvPr id="2" name="Picture 2" descr="Bioplatforms Australia | Science and Technology Australia">
            <a:extLst>
              <a:ext uri="{FF2B5EF4-FFF2-40B4-BE49-F238E27FC236}">
                <a16:creationId xmlns:a16="http://schemas.microsoft.com/office/drawing/2014/main" id="{5196CFCA-96DB-425A-3AA9-55C7F99A88BD}"/>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906758" y="4772159"/>
            <a:ext cx="4687734" cy="164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32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E3C61F0-D860-CB53-EB78-5E1823611D77}"/>
              </a:ext>
            </a:extLst>
          </p:cNvPr>
          <p:cNvCxnSpPr/>
          <p:nvPr/>
        </p:nvCxnSpPr>
        <p:spPr>
          <a:xfrm>
            <a:off x="8381290" y="-3"/>
            <a:ext cx="0" cy="6858003"/>
          </a:xfrm>
          <a:prstGeom prst="line">
            <a:avLst/>
          </a:prstGeom>
          <a:ln w="57150">
            <a:solidFill>
              <a:srgbClr val="FF2F9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183F82-C598-5738-F38C-255CDC04D46F}"/>
              </a:ext>
            </a:extLst>
          </p:cNvPr>
          <p:cNvGrpSpPr/>
          <p:nvPr/>
        </p:nvGrpSpPr>
        <p:grpSpPr>
          <a:xfrm>
            <a:off x="964922" y="-3174"/>
            <a:ext cx="5885329" cy="2224392"/>
            <a:chOff x="389965" y="2105561"/>
            <a:chExt cx="5885329" cy="2224392"/>
          </a:xfrm>
        </p:grpSpPr>
        <p:sp>
          <p:nvSpPr>
            <p:cNvPr id="5" name="Rounded Rectangle 4">
              <a:extLst>
                <a:ext uri="{FF2B5EF4-FFF2-40B4-BE49-F238E27FC236}">
                  <a16:creationId xmlns:a16="http://schemas.microsoft.com/office/drawing/2014/main" id="{776B3B48-8927-90F0-304A-D9073633EC1B}"/>
                </a:ext>
              </a:extLst>
            </p:cNvPr>
            <p:cNvSpPr/>
            <p:nvPr/>
          </p:nvSpPr>
          <p:spPr>
            <a:xfrm>
              <a:off x="389965" y="3079376"/>
              <a:ext cx="5885329" cy="1250577"/>
            </a:xfrm>
            <a:prstGeom prst="roundRect">
              <a:avLst>
                <a:gd name="adj" fmla="val 50000"/>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5AD7D8F-CC77-1DF2-FFE0-BF506FD44936}"/>
                </a:ext>
              </a:extLst>
            </p:cNvPr>
            <p:cNvGrpSpPr/>
            <p:nvPr/>
          </p:nvGrpSpPr>
          <p:grpSpPr>
            <a:xfrm>
              <a:off x="564775" y="2105561"/>
              <a:ext cx="5585012" cy="2096889"/>
              <a:chOff x="564775" y="2105561"/>
              <a:chExt cx="5585012" cy="2096889"/>
            </a:xfrm>
          </p:grpSpPr>
          <p:sp>
            <p:nvSpPr>
              <p:cNvPr id="4" name="TextBox 3">
                <a:extLst>
                  <a:ext uri="{FF2B5EF4-FFF2-40B4-BE49-F238E27FC236}">
                    <a16:creationId xmlns:a16="http://schemas.microsoft.com/office/drawing/2014/main" id="{E5F4F09C-6DCF-90A8-7131-776E11FDBFC9}"/>
                  </a:ext>
                </a:extLst>
              </p:cNvPr>
              <p:cNvSpPr txBox="1"/>
              <p:nvPr/>
            </p:nvSpPr>
            <p:spPr>
              <a:xfrm>
                <a:off x="564775" y="3186787"/>
                <a:ext cx="5585012" cy="1015663"/>
              </a:xfrm>
              <a:prstGeom prst="rect">
                <a:avLst/>
              </a:prstGeom>
              <a:noFill/>
            </p:spPr>
            <p:txBody>
              <a:bodyPr wrap="square" rtlCol="0">
                <a:spAutoFit/>
              </a:bodyPr>
              <a:lstStyle/>
              <a:p>
                <a:pPr algn="ctr"/>
                <a:r>
                  <a:rPr lang="en-US" sz="6000" dirty="0" err="1">
                    <a:solidFill>
                      <a:srgbClr val="FF2F92"/>
                    </a:solidFill>
                    <a:latin typeface="Helvetica Light" panose="020B0403020202020204" pitchFamily="34" charset="0"/>
                  </a:rPr>
                  <a:t>Phylogenomics</a:t>
                </a:r>
                <a:r>
                  <a:rPr lang="en-US" sz="6000" dirty="0">
                    <a:solidFill>
                      <a:srgbClr val="FF2F92"/>
                    </a:solidFill>
                    <a:latin typeface="Helvetica Light" panose="020B0403020202020204" pitchFamily="34" charset="0"/>
                  </a:rPr>
                  <a:t> </a:t>
                </a:r>
                <a:endParaRPr lang="en-US" sz="6000" dirty="0">
                  <a:solidFill>
                    <a:srgbClr val="FF2F92"/>
                  </a:solidFill>
                  <a:latin typeface="Neris Light" pitchFamily="2" charset="77"/>
                </a:endParaRPr>
              </a:p>
            </p:txBody>
          </p:sp>
          <p:sp>
            <p:nvSpPr>
              <p:cNvPr id="6" name="TextBox 5">
                <a:extLst>
                  <a:ext uri="{FF2B5EF4-FFF2-40B4-BE49-F238E27FC236}">
                    <a16:creationId xmlns:a16="http://schemas.microsoft.com/office/drawing/2014/main" id="{AE348A84-D1C4-EC1A-E1C6-02FC4BBC540C}"/>
                  </a:ext>
                </a:extLst>
              </p:cNvPr>
              <p:cNvSpPr txBox="1"/>
              <p:nvPr/>
            </p:nvSpPr>
            <p:spPr>
              <a:xfrm>
                <a:off x="2475637" y="2105561"/>
                <a:ext cx="1534689" cy="1323439"/>
              </a:xfrm>
              <a:prstGeom prst="rect">
                <a:avLst/>
              </a:prstGeom>
              <a:noFill/>
            </p:spPr>
            <p:txBody>
              <a:bodyPr wrap="square" rtlCol="0">
                <a:spAutoFit/>
              </a:bodyPr>
              <a:lstStyle/>
              <a:p>
                <a:r>
                  <a:rPr lang="en-US" sz="8000" dirty="0">
                    <a:solidFill>
                      <a:srgbClr val="FF2F92"/>
                    </a:solidFill>
                    <a:latin typeface="Neris Light" pitchFamily="2" charset="77"/>
                  </a:rPr>
                  <a:t>❶</a:t>
                </a:r>
              </a:p>
            </p:txBody>
          </p:sp>
        </p:grpSp>
      </p:grpSp>
      <p:sp>
        <p:nvSpPr>
          <p:cNvPr id="10" name="Round Same-side Corner of Rectangle 9">
            <a:extLst>
              <a:ext uri="{FF2B5EF4-FFF2-40B4-BE49-F238E27FC236}">
                <a16:creationId xmlns:a16="http://schemas.microsoft.com/office/drawing/2014/main" id="{8D864E7F-327A-55FB-CA5F-F82FD7375991}"/>
              </a:ext>
            </a:extLst>
          </p:cNvPr>
          <p:cNvSpPr/>
          <p:nvPr/>
        </p:nvSpPr>
        <p:spPr>
          <a:xfrm rot="5400000">
            <a:off x="2663116" y="92785"/>
            <a:ext cx="1524001" cy="6850236"/>
          </a:xfrm>
          <a:prstGeom prst="round2SameRect">
            <a:avLst>
              <a:gd name="adj1" fmla="val 46301"/>
              <a:gd name="adj2" fmla="val 0"/>
            </a:avLst>
          </a:prstGeom>
          <a:solidFill>
            <a:srgbClr val="FFE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0A2919E-52D4-84D1-2114-2033D8B96A50}"/>
              </a:ext>
            </a:extLst>
          </p:cNvPr>
          <p:cNvSpPr/>
          <p:nvPr/>
        </p:nvSpPr>
        <p:spPr>
          <a:xfrm>
            <a:off x="2114777" y="3590939"/>
            <a:ext cx="1613646" cy="570903"/>
          </a:xfrm>
          <a:prstGeom prst="roundRect">
            <a:avLst>
              <a:gd name="adj" fmla="val 50000"/>
            </a:avLst>
          </a:prstGeom>
          <a:solidFill>
            <a:srgbClr val="FF2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0527243-CAC8-9B0E-4C50-8B43F3F54EF9}"/>
              </a:ext>
            </a:extLst>
          </p:cNvPr>
          <p:cNvPicPr>
            <a:picLocks noChangeAspect="1"/>
          </p:cNvPicPr>
          <p:nvPr/>
        </p:nvPicPr>
        <p:blipFill rotWithShape="1">
          <a:blip r:embed="rId2">
            <a:clrChange>
              <a:clrFrom>
                <a:srgbClr val="FFFFFF"/>
              </a:clrFrom>
              <a:clrTo>
                <a:srgbClr val="FFFFFF">
                  <a:alpha val="0"/>
                </a:srgbClr>
              </a:clrTo>
            </a:clrChange>
          </a:blip>
          <a:srcRect b="9224"/>
          <a:stretch/>
        </p:blipFill>
        <p:spPr>
          <a:xfrm rot="5400000">
            <a:off x="6850838" y="1550287"/>
            <a:ext cx="6880200" cy="3788300"/>
          </a:xfrm>
          <a:prstGeom prst="rect">
            <a:avLst/>
          </a:prstGeom>
        </p:spPr>
      </p:pic>
      <p:sp>
        <p:nvSpPr>
          <p:cNvPr id="21" name="Rounded Rectangle 20">
            <a:extLst>
              <a:ext uri="{FF2B5EF4-FFF2-40B4-BE49-F238E27FC236}">
                <a16:creationId xmlns:a16="http://schemas.microsoft.com/office/drawing/2014/main" id="{459CA80D-ED77-3633-B0A9-AAA956BB986C}"/>
              </a:ext>
            </a:extLst>
          </p:cNvPr>
          <p:cNvSpPr/>
          <p:nvPr/>
        </p:nvSpPr>
        <p:spPr>
          <a:xfrm>
            <a:off x="7749152" y="5362357"/>
            <a:ext cx="3952067" cy="942139"/>
          </a:xfrm>
          <a:prstGeom prst="roundRect">
            <a:avLst>
              <a:gd name="adj" fmla="val 50000"/>
            </a:avLst>
          </a:prstGeom>
          <a:solidFill>
            <a:schemeClr val="bg1"/>
          </a:solid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5AFEE5-4B87-A94C-87AB-9C61F36F7240}"/>
              </a:ext>
            </a:extLst>
          </p:cNvPr>
          <p:cNvSpPr/>
          <p:nvPr/>
        </p:nvSpPr>
        <p:spPr>
          <a:xfrm>
            <a:off x="8028219" y="5681027"/>
            <a:ext cx="304800" cy="304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F59996-6E1C-5C44-46B1-A0C6182DFDE8}"/>
              </a:ext>
            </a:extLst>
          </p:cNvPr>
          <p:cNvSpPr txBox="1"/>
          <p:nvPr/>
        </p:nvSpPr>
        <p:spPr>
          <a:xfrm>
            <a:off x="8908633" y="5654462"/>
            <a:ext cx="2648146" cy="400110"/>
          </a:xfrm>
          <a:prstGeom prst="rect">
            <a:avLst/>
          </a:prstGeom>
          <a:noFill/>
        </p:spPr>
        <p:txBody>
          <a:bodyPr wrap="square" rtlCol="0">
            <a:spAutoFit/>
          </a:bodyPr>
          <a:lstStyle/>
          <a:p>
            <a:r>
              <a:rPr lang="en-US" sz="2000" dirty="0">
                <a:solidFill>
                  <a:srgbClr val="FF2F92"/>
                </a:solidFill>
                <a:latin typeface="Helvetica Light" panose="020B0403020202020204" pitchFamily="34" charset="0"/>
              </a:rPr>
              <a:t>1 NUCLEAR LOCUS</a:t>
            </a:r>
          </a:p>
        </p:txBody>
      </p:sp>
      <p:sp>
        <p:nvSpPr>
          <p:cNvPr id="18" name="TextBox 17">
            <a:extLst>
              <a:ext uri="{FF2B5EF4-FFF2-40B4-BE49-F238E27FC236}">
                <a16:creationId xmlns:a16="http://schemas.microsoft.com/office/drawing/2014/main" id="{24657C67-0916-BC85-4F0B-72D87461AA87}"/>
              </a:ext>
            </a:extLst>
          </p:cNvPr>
          <p:cNvSpPr txBox="1"/>
          <p:nvPr/>
        </p:nvSpPr>
        <p:spPr>
          <a:xfrm>
            <a:off x="8530320" y="5614706"/>
            <a:ext cx="428468" cy="461665"/>
          </a:xfrm>
          <a:prstGeom prst="rect">
            <a:avLst/>
          </a:prstGeom>
          <a:noFill/>
        </p:spPr>
        <p:txBody>
          <a:bodyPr wrap="square" rtlCol="0">
            <a:spAutoFit/>
          </a:bodyPr>
          <a:lstStyle/>
          <a:p>
            <a:r>
              <a:rPr lang="en-US" sz="2400" dirty="0">
                <a:solidFill>
                  <a:srgbClr val="FF2F92"/>
                </a:solidFill>
                <a:latin typeface="Helvetica Light" panose="020B0403020202020204" pitchFamily="34" charset="0"/>
              </a:rPr>
              <a:t>=</a:t>
            </a:r>
            <a:endParaRPr lang="en-US" dirty="0">
              <a:solidFill>
                <a:srgbClr val="FF2F92"/>
              </a:solidFill>
              <a:latin typeface="Helvetica Light" panose="020B0403020202020204" pitchFamily="34" charset="0"/>
            </a:endParaRPr>
          </a:p>
        </p:txBody>
      </p:sp>
      <p:sp>
        <p:nvSpPr>
          <p:cNvPr id="23" name="TextBox 22">
            <a:extLst>
              <a:ext uri="{FF2B5EF4-FFF2-40B4-BE49-F238E27FC236}">
                <a16:creationId xmlns:a16="http://schemas.microsoft.com/office/drawing/2014/main" id="{A435FC03-4799-4F4D-7658-736865CBBABC}"/>
              </a:ext>
            </a:extLst>
          </p:cNvPr>
          <p:cNvSpPr txBox="1"/>
          <p:nvPr/>
        </p:nvSpPr>
        <p:spPr>
          <a:xfrm>
            <a:off x="-1" y="2861086"/>
            <a:ext cx="6736081" cy="1313629"/>
          </a:xfrm>
          <a:prstGeom prst="rect">
            <a:avLst/>
          </a:prstGeom>
          <a:noFill/>
        </p:spPr>
        <p:txBody>
          <a:bodyPr wrap="square" rtlCol="0">
            <a:spAutoFit/>
          </a:bodyPr>
          <a:lstStyle/>
          <a:p>
            <a:pPr algn="ctr">
              <a:lnSpc>
                <a:spcPts val="5000"/>
              </a:lnSpc>
            </a:pPr>
            <a:r>
              <a:rPr lang="en-US" sz="4800" dirty="0">
                <a:solidFill>
                  <a:srgbClr val="FF2F92"/>
                </a:solidFill>
                <a:latin typeface="Neris Thin" pitchFamily="2" charset="77"/>
              </a:rPr>
              <a:t>5.5k NUCLEAR LOCI</a:t>
            </a:r>
            <a:br>
              <a:rPr lang="en-US" sz="5000" dirty="0">
                <a:solidFill>
                  <a:srgbClr val="FF2F92"/>
                </a:solidFill>
                <a:latin typeface="Neris Thin" pitchFamily="2" charset="77"/>
              </a:rPr>
            </a:br>
            <a:r>
              <a:rPr lang="en-US" sz="3600" dirty="0">
                <a:latin typeface="Neris Thin" pitchFamily="2" charset="77"/>
              </a:rPr>
              <a:t>FROM  </a:t>
            </a:r>
            <a:r>
              <a:rPr lang="en-US" sz="3600" b="1" dirty="0">
                <a:solidFill>
                  <a:schemeClr val="bg1"/>
                </a:solidFill>
                <a:latin typeface="Neris Thin" pitchFamily="2" charset="77"/>
              </a:rPr>
              <a:t>2500+</a:t>
            </a:r>
            <a:r>
              <a:rPr lang="en-US" sz="3600" dirty="0">
                <a:latin typeface="Neris Thin" pitchFamily="2" charset="77"/>
              </a:rPr>
              <a:t>  SAMPLES</a:t>
            </a:r>
            <a:endParaRPr lang="en-US" sz="5400" dirty="0">
              <a:latin typeface="Neris Thin" pitchFamily="2" charset="77"/>
            </a:endParaRPr>
          </a:p>
        </p:txBody>
      </p:sp>
    </p:spTree>
    <p:extLst>
      <p:ext uri="{BB962C8B-B14F-4D97-AF65-F5344CB8AC3E}">
        <p14:creationId xmlns:p14="http://schemas.microsoft.com/office/powerpoint/2010/main" val="3047261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E3C61F0-D860-CB53-EB78-5E1823611D77}"/>
              </a:ext>
            </a:extLst>
          </p:cNvPr>
          <p:cNvCxnSpPr/>
          <p:nvPr/>
        </p:nvCxnSpPr>
        <p:spPr>
          <a:xfrm>
            <a:off x="8381290" y="-3"/>
            <a:ext cx="0" cy="6858003"/>
          </a:xfrm>
          <a:prstGeom prst="line">
            <a:avLst/>
          </a:prstGeom>
          <a:ln w="57150">
            <a:solidFill>
              <a:srgbClr val="FF2F9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4183F82-C598-5738-F38C-255CDC04D46F}"/>
              </a:ext>
            </a:extLst>
          </p:cNvPr>
          <p:cNvGrpSpPr/>
          <p:nvPr/>
        </p:nvGrpSpPr>
        <p:grpSpPr>
          <a:xfrm>
            <a:off x="964922" y="-3174"/>
            <a:ext cx="5885329" cy="2224392"/>
            <a:chOff x="389965" y="2105561"/>
            <a:chExt cx="5885329" cy="2224392"/>
          </a:xfrm>
        </p:grpSpPr>
        <p:sp>
          <p:nvSpPr>
            <p:cNvPr id="5" name="Rounded Rectangle 4">
              <a:extLst>
                <a:ext uri="{FF2B5EF4-FFF2-40B4-BE49-F238E27FC236}">
                  <a16:creationId xmlns:a16="http://schemas.microsoft.com/office/drawing/2014/main" id="{776B3B48-8927-90F0-304A-D9073633EC1B}"/>
                </a:ext>
              </a:extLst>
            </p:cNvPr>
            <p:cNvSpPr/>
            <p:nvPr/>
          </p:nvSpPr>
          <p:spPr>
            <a:xfrm>
              <a:off x="389965" y="3079376"/>
              <a:ext cx="5885329" cy="1250577"/>
            </a:xfrm>
            <a:prstGeom prst="roundRect">
              <a:avLst>
                <a:gd name="adj" fmla="val 50000"/>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5AD7D8F-CC77-1DF2-FFE0-BF506FD44936}"/>
                </a:ext>
              </a:extLst>
            </p:cNvPr>
            <p:cNvGrpSpPr/>
            <p:nvPr/>
          </p:nvGrpSpPr>
          <p:grpSpPr>
            <a:xfrm>
              <a:off x="564775" y="2105561"/>
              <a:ext cx="5585012" cy="2096889"/>
              <a:chOff x="564775" y="2105561"/>
              <a:chExt cx="5585012" cy="2096889"/>
            </a:xfrm>
          </p:grpSpPr>
          <p:sp>
            <p:nvSpPr>
              <p:cNvPr id="4" name="TextBox 3">
                <a:extLst>
                  <a:ext uri="{FF2B5EF4-FFF2-40B4-BE49-F238E27FC236}">
                    <a16:creationId xmlns:a16="http://schemas.microsoft.com/office/drawing/2014/main" id="{E5F4F09C-6DCF-90A8-7131-776E11FDBFC9}"/>
                  </a:ext>
                </a:extLst>
              </p:cNvPr>
              <p:cNvSpPr txBox="1"/>
              <p:nvPr/>
            </p:nvSpPr>
            <p:spPr>
              <a:xfrm>
                <a:off x="564775" y="3186787"/>
                <a:ext cx="5585012" cy="1015663"/>
              </a:xfrm>
              <a:prstGeom prst="rect">
                <a:avLst/>
              </a:prstGeom>
              <a:noFill/>
            </p:spPr>
            <p:txBody>
              <a:bodyPr wrap="square" rtlCol="0">
                <a:spAutoFit/>
              </a:bodyPr>
              <a:lstStyle/>
              <a:p>
                <a:pPr algn="ctr"/>
                <a:r>
                  <a:rPr lang="en-US" sz="6000" dirty="0" err="1">
                    <a:solidFill>
                      <a:srgbClr val="FF2F92"/>
                    </a:solidFill>
                    <a:latin typeface="Helvetica Light" panose="020B0403020202020204" pitchFamily="34" charset="0"/>
                  </a:rPr>
                  <a:t>Phylogenomics</a:t>
                </a:r>
                <a:r>
                  <a:rPr lang="en-US" sz="6000" dirty="0">
                    <a:solidFill>
                      <a:srgbClr val="FF2F92"/>
                    </a:solidFill>
                    <a:latin typeface="Helvetica Light" panose="020B0403020202020204" pitchFamily="34" charset="0"/>
                  </a:rPr>
                  <a:t> </a:t>
                </a:r>
                <a:endParaRPr lang="en-US" sz="6000" dirty="0">
                  <a:solidFill>
                    <a:srgbClr val="FF2F92"/>
                  </a:solidFill>
                  <a:latin typeface="Neris Light" pitchFamily="2" charset="77"/>
                </a:endParaRPr>
              </a:p>
            </p:txBody>
          </p:sp>
          <p:sp>
            <p:nvSpPr>
              <p:cNvPr id="6" name="TextBox 5">
                <a:extLst>
                  <a:ext uri="{FF2B5EF4-FFF2-40B4-BE49-F238E27FC236}">
                    <a16:creationId xmlns:a16="http://schemas.microsoft.com/office/drawing/2014/main" id="{AE348A84-D1C4-EC1A-E1C6-02FC4BBC540C}"/>
                  </a:ext>
                </a:extLst>
              </p:cNvPr>
              <p:cNvSpPr txBox="1"/>
              <p:nvPr/>
            </p:nvSpPr>
            <p:spPr>
              <a:xfrm>
                <a:off x="2475637" y="2105561"/>
                <a:ext cx="1534689" cy="1323439"/>
              </a:xfrm>
              <a:prstGeom prst="rect">
                <a:avLst/>
              </a:prstGeom>
              <a:noFill/>
            </p:spPr>
            <p:txBody>
              <a:bodyPr wrap="square" rtlCol="0">
                <a:spAutoFit/>
              </a:bodyPr>
              <a:lstStyle/>
              <a:p>
                <a:r>
                  <a:rPr lang="en-US" sz="8000" dirty="0">
                    <a:solidFill>
                      <a:srgbClr val="FF2F92"/>
                    </a:solidFill>
                    <a:latin typeface="Neris Light" pitchFamily="2" charset="77"/>
                  </a:rPr>
                  <a:t>❶</a:t>
                </a:r>
              </a:p>
            </p:txBody>
          </p:sp>
        </p:grpSp>
      </p:grpSp>
      <p:sp>
        <p:nvSpPr>
          <p:cNvPr id="10" name="Round Same-side Corner of Rectangle 9">
            <a:extLst>
              <a:ext uri="{FF2B5EF4-FFF2-40B4-BE49-F238E27FC236}">
                <a16:creationId xmlns:a16="http://schemas.microsoft.com/office/drawing/2014/main" id="{8D864E7F-327A-55FB-CA5F-F82FD7375991}"/>
              </a:ext>
            </a:extLst>
          </p:cNvPr>
          <p:cNvSpPr/>
          <p:nvPr/>
        </p:nvSpPr>
        <p:spPr>
          <a:xfrm rot="5400000">
            <a:off x="2663116" y="92785"/>
            <a:ext cx="1524001" cy="6850236"/>
          </a:xfrm>
          <a:prstGeom prst="round2SameRect">
            <a:avLst>
              <a:gd name="adj1" fmla="val 46301"/>
              <a:gd name="adj2" fmla="val 0"/>
            </a:avLst>
          </a:prstGeom>
          <a:solidFill>
            <a:srgbClr val="FFE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0A2919E-52D4-84D1-2114-2033D8B96A50}"/>
              </a:ext>
            </a:extLst>
          </p:cNvPr>
          <p:cNvSpPr/>
          <p:nvPr/>
        </p:nvSpPr>
        <p:spPr>
          <a:xfrm>
            <a:off x="2114777" y="3590939"/>
            <a:ext cx="1613646" cy="570903"/>
          </a:xfrm>
          <a:prstGeom prst="roundRect">
            <a:avLst>
              <a:gd name="adj" fmla="val 50000"/>
            </a:avLst>
          </a:prstGeom>
          <a:solidFill>
            <a:srgbClr val="FF2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0527243-CAC8-9B0E-4C50-8B43F3F54EF9}"/>
              </a:ext>
            </a:extLst>
          </p:cNvPr>
          <p:cNvPicPr>
            <a:picLocks noChangeAspect="1"/>
          </p:cNvPicPr>
          <p:nvPr/>
        </p:nvPicPr>
        <p:blipFill rotWithShape="1">
          <a:blip r:embed="rId2">
            <a:clrChange>
              <a:clrFrom>
                <a:srgbClr val="FFFFFF"/>
              </a:clrFrom>
              <a:clrTo>
                <a:srgbClr val="FFFFFF">
                  <a:alpha val="0"/>
                </a:srgbClr>
              </a:clrTo>
            </a:clrChange>
          </a:blip>
          <a:srcRect b="9224"/>
          <a:stretch/>
        </p:blipFill>
        <p:spPr>
          <a:xfrm rot="5400000">
            <a:off x="6850838" y="1550287"/>
            <a:ext cx="6880200" cy="3788300"/>
          </a:xfrm>
          <a:prstGeom prst="rect">
            <a:avLst/>
          </a:prstGeom>
        </p:spPr>
      </p:pic>
      <p:sp>
        <p:nvSpPr>
          <p:cNvPr id="21" name="Rounded Rectangle 20">
            <a:extLst>
              <a:ext uri="{FF2B5EF4-FFF2-40B4-BE49-F238E27FC236}">
                <a16:creationId xmlns:a16="http://schemas.microsoft.com/office/drawing/2014/main" id="{459CA80D-ED77-3633-B0A9-AAA956BB986C}"/>
              </a:ext>
            </a:extLst>
          </p:cNvPr>
          <p:cNvSpPr/>
          <p:nvPr/>
        </p:nvSpPr>
        <p:spPr>
          <a:xfrm>
            <a:off x="7749152" y="5362357"/>
            <a:ext cx="3952067" cy="942139"/>
          </a:xfrm>
          <a:prstGeom prst="roundRect">
            <a:avLst>
              <a:gd name="adj" fmla="val 50000"/>
            </a:avLst>
          </a:prstGeom>
          <a:solidFill>
            <a:schemeClr val="bg1"/>
          </a:solid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5AFEE5-4B87-A94C-87AB-9C61F36F7240}"/>
              </a:ext>
            </a:extLst>
          </p:cNvPr>
          <p:cNvSpPr/>
          <p:nvPr/>
        </p:nvSpPr>
        <p:spPr>
          <a:xfrm>
            <a:off x="8028219" y="5681027"/>
            <a:ext cx="304800" cy="304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2F59996-6E1C-5C44-46B1-A0C6182DFDE8}"/>
              </a:ext>
            </a:extLst>
          </p:cNvPr>
          <p:cNvSpPr txBox="1"/>
          <p:nvPr/>
        </p:nvSpPr>
        <p:spPr>
          <a:xfrm>
            <a:off x="8908633" y="5654462"/>
            <a:ext cx="2648146" cy="400110"/>
          </a:xfrm>
          <a:prstGeom prst="rect">
            <a:avLst/>
          </a:prstGeom>
          <a:noFill/>
        </p:spPr>
        <p:txBody>
          <a:bodyPr wrap="square" rtlCol="0">
            <a:spAutoFit/>
          </a:bodyPr>
          <a:lstStyle/>
          <a:p>
            <a:r>
              <a:rPr lang="en-US" sz="2000" dirty="0">
                <a:solidFill>
                  <a:srgbClr val="FF2F92"/>
                </a:solidFill>
                <a:latin typeface="Helvetica Light" panose="020B0403020202020204" pitchFamily="34" charset="0"/>
              </a:rPr>
              <a:t>1 NUCLEAR LOCUS</a:t>
            </a:r>
          </a:p>
        </p:txBody>
      </p:sp>
      <p:sp>
        <p:nvSpPr>
          <p:cNvPr id="18" name="TextBox 17">
            <a:extLst>
              <a:ext uri="{FF2B5EF4-FFF2-40B4-BE49-F238E27FC236}">
                <a16:creationId xmlns:a16="http://schemas.microsoft.com/office/drawing/2014/main" id="{24657C67-0916-BC85-4F0B-72D87461AA87}"/>
              </a:ext>
            </a:extLst>
          </p:cNvPr>
          <p:cNvSpPr txBox="1"/>
          <p:nvPr/>
        </p:nvSpPr>
        <p:spPr>
          <a:xfrm>
            <a:off x="8530320" y="5614706"/>
            <a:ext cx="428468" cy="461665"/>
          </a:xfrm>
          <a:prstGeom prst="rect">
            <a:avLst/>
          </a:prstGeom>
          <a:noFill/>
        </p:spPr>
        <p:txBody>
          <a:bodyPr wrap="square" rtlCol="0">
            <a:spAutoFit/>
          </a:bodyPr>
          <a:lstStyle/>
          <a:p>
            <a:r>
              <a:rPr lang="en-US" sz="2400" dirty="0">
                <a:solidFill>
                  <a:srgbClr val="FF2F92"/>
                </a:solidFill>
                <a:latin typeface="Helvetica Light" panose="020B0403020202020204" pitchFamily="34" charset="0"/>
              </a:rPr>
              <a:t>=</a:t>
            </a:r>
            <a:endParaRPr lang="en-US" dirty="0">
              <a:solidFill>
                <a:srgbClr val="FF2F92"/>
              </a:solidFill>
              <a:latin typeface="Helvetica Light" panose="020B0403020202020204" pitchFamily="34" charset="0"/>
            </a:endParaRPr>
          </a:p>
        </p:txBody>
      </p:sp>
      <p:sp>
        <p:nvSpPr>
          <p:cNvPr id="22" name="TextBox 21">
            <a:extLst>
              <a:ext uri="{FF2B5EF4-FFF2-40B4-BE49-F238E27FC236}">
                <a16:creationId xmlns:a16="http://schemas.microsoft.com/office/drawing/2014/main" id="{BBD14FD6-9132-A04F-EAED-A27F6FC1F487}"/>
              </a:ext>
            </a:extLst>
          </p:cNvPr>
          <p:cNvSpPr txBox="1"/>
          <p:nvPr/>
        </p:nvSpPr>
        <p:spPr>
          <a:xfrm>
            <a:off x="635221" y="4633061"/>
            <a:ext cx="6215030" cy="2015936"/>
          </a:xfrm>
          <a:prstGeom prst="rect">
            <a:avLst/>
          </a:prstGeom>
          <a:noFill/>
        </p:spPr>
        <p:txBody>
          <a:bodyPr wrap="square" rtlCol="0">
            <a:spAutoFit/>
          </a:bodyPr>
          <a:lstStyle/>
          <a:p>
            <a:pPr>
              <a:lnSpc>
                <a:spcPts val="5000"/>
              </a:lnSpc>
            </a:pPr>
            <a:r>
              <a:rPr lang="en-US" sz="4800" dirty="0">
                <a:solidFill>
                  <a:srgbClr val="FF2F92"/>
                </a:solidFill>
                <a:latin typeface="Neris Thin" pitchFamily="2" charset="77"/>
              </a:rPr>
              <a:t>ALL ~1K  SPECIES</a:t>
            </a:r>
            <a:endParaRPr lang="en-US" sz="5000" dirty="0">
              <a:solidFill>
                <a:srgbClr val="FF2F92"/>
              </a:solidFill>
              <a:latin typeface="Neris Thin" pitchFamily="2" charset="77"/>
            </a:endParaRPr>
          </a:p>
          <a:p>
            <a:pPr>
              <a:lnSpc>
                <a:spcPts val="5000"/>
              </a:lnSpc>
            </a:pPr>
            <a:r>
              <a:rPr lang="en-US" sz="3600" dirty="0">
                <a:latin typeface="Neris Thin" pitchFamily="2" charset="77"/>
              </a:rPr>
              <a:t>+ INTRASPECIFIC</a:t>
            </a:r>
          </a:p>
          <a:p>
            <a:pPr>
              <a:lnSpc>
                <a:spcPts val="5000"/>
              </a:lnSpc>
            </a:pPr>
            <a:r>
              <a:rPr lang="en-US" sz="3600" dirty="0">
                <a:latin typeface="Neris Thin" pitchFamily="2" charset="77"/>
              </a:rPr>
              <a:t>+ CRYPTIC DIVERSITY</a:t>
            </a:r>
          </a:p>
        </p:txBody>
      </p:sp>
      <p:sp>
        <p:nvSpPr>
          <p:cNvPr id="23" name="TextBox 22">
            <a:extLst>
              <a:ext uri="{FF2B5EF4-FFF2-40B4-BE49-F238E27FC236}">
                <a16:creationId xmlns:a16="http://schemas.microsoft.com/office/drawing/2014/main" id="{A435FC03-4799-4F4D-7658-736865CBBABC}"/>
              </a:ext>
            </a:extLst>
          </p:cNvPr>
          <p:cNvSpPr txBox="1"/>
          <p:nvPr/>
        </p:nvSpPr>
        <p:spPr>
          <a:xfrm>
            <a:off x="-1" y="2861086"/>
            <a:ext cx="6736081" cy="1313629"/>
          </a:xfrm>
          <a:prstGeom prst="rect">
            <a:avLst/>
          </a:prstGeom>
          <a:noFill/>
        </p:spPr>
        <p:txBody>
          <a:bodyPr wrap="square" rtlCol="0">
            <a:spAutoFit/>
          </a:bodyPr>
          <a:lstStyle/>
          <a:p>
            <a:pPr algn="ctr">
              <a:lnSpc>
                <a:spcPts val="5000"/>
              </a:lnSpc>
            </a:pPr>
            <a:r>
              <a:rPr lang="en-US" sz="4800" dirty="0">
                <a:solidFill>
                  <a:srgbClr val="FF2F92"/>
                </a:solidFill>
                <a:latin typeface="Neris Thin" pitchFamily="2" charset="77"/>
              </a:rPr>
              <a:t>5.5k NUCLEAR LOCI</a:t>
            </a:r>
            <a:br>
              <a:rPr lang="en-US" sz="5000" dirty="0">
                <a:solidFill>
                  <a:srgbClr val="FF2F92"/>
                </a:solidFill>
                <a:latin typeface="Neris Thin" pitchFamily="2" charset="77"/>
              </a:rPr>
            </a:br>
            <a:r>
              <a:rPr lang="en-US" sz="3600" dirty="0">
                <a:latin typeface="Neris Thin" pitchFamily="2" charset="77"/>
              </a:rPr>
              <a:t>FROM  </a:t>
            </a:r>
            <a:r>
              <a:rPr lang="en-US" sz="3600" b="1" dirty="0">
                <a:solidFill>
                  <a:schemeClr val="bg1"/>
                </a:solidFill>
                <a:latin typeface="Neris Thin" pitchFamily="2" charset="77"/>
              </a:rPr>
              <a:t>2500+</a:t>
            </a:r>
            <a:r>
              <a:rPr lang="en-US" sz="3600" dirty="0">
                <a:latin typeface="Neris Thin" pitchFamily="2" charset="77"/>
              </a:rPr>
              <a:t>  SAMPLES</a:t>
            </a:r>
            <a:endParaRPr lang="en-US" sz="5400" dirty="0">
              <a:latin typeface="Neris Thin" pitchFamily="2" charset="77"/>
            </a:endParaRPr>
          </a:p>
        </p:txBody>
      </p:sp>
    </p:spTree>
    <p:extLst>
      <p:ext uri="{BB962C8B-B14F-4D97-AF65-F5344CB8AC3E}">
        <p14:creationId xmlns:p14="http://schemas.microsoft.com/office/powerpoint/2010/main" val="2596028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E0EA31-B2A4-382E-6478-206594EE116E}"/>
              </a:ext>
            </a:extLst>
          </p:cNvPr>
          <p:cNvPicPr>
            <a:picLocks noChangeAspect="1"/>
          </p:cNvPicPr>
          <p:nvPr/>
        </p:nvPicPr>
        <p:blipFill>
          <a:blip r:embed="rId2"/>
          <a:stretch>
            <a:fillRect/>
          </a:stretch>
        </p:blipFill>
        <p:spPr>
          <a:xfrm>
            <a:off x="2134183" y="1060174"/>
            <a:ext cx="8480226" cy="3185694"/>
          </a:xfrm>
          <a:prstGeom prst="rect">
            <a:avLst/>
          </a:prstGeom>
        </p:spPr>
      </p:pic>
      <p:sp>
        <p:nvSpPr>
          <p:cNvPr id="8" name="TextBox 7">
            <a:extLst>
              <a:ext uri="{FF2B5EF4-FFF2-40B4-BE49-F238E27FC236}">
                <a16:creationId xmlns:a16="http://schemas.microsoft.com/office/drawing/2014/main" id="{C4A4E14B-9A3B-8D8D-9B25-816371195FD5}"/>
              </a:ext>
            </a:extLst>
          </p:cNvPr>
          <p:cNvSpPr txBox="1"/>
          <p:nvPr/>
        </p:nvSpPr>
        <p:spPr>
          <a:xfrm>
            <a:off x="0" y="5296837"/>
            <a:ext cx="12192000" cy="1107996"/>
          </a:xfrm>
          <a:prstGeom prst="rect">
            <a:avLst/>
          </a:prstGeom>
          <a:noFill/>
        </p:spPr>
        <p:txBody>
          <a:bodyPr wrap="square" rtlCol="0">
            <a:spAutoFit/>
          </a:bodyPr>
          <a:lstStyle/>
          <a:p>
            <a:pPr algn="ctr"/>
            <a:r>
              <a:rPr lang="en-AU" sz="2400" dirty="0">
                <a:solidFill>
                  <a:srgbClr val="92D050"/>
                </a:solidFill>
                <a:latin typeface="Helvetica Light" panose="020B0403020202020204" pitchFamily="34" charset="0"/>
              </a:rPr>
              <a:t>g</a:t>
            </a:r>
            <a:r>
              <a:rPr lang="en-AU" sz="2400" dirty="0">
                <a:solidFill>
                  <a:srgbClr val="92D050"/>
                </a:solidFill>
                <a:effectLst/>
                <a:latin typeface="Helvetica Light" panose="020B0403020202020204" pitchFamily="34" charset="0"/>
              </a:rPr>
              <a:t>eneralized software for the assembly and analysis </a:t>
            </a:r>
          </a:p>
          <a:p>
            <a:pPr algn="ctr"/>
            <a:r>
              <a:rPr lang="en-AU" sz="2400" dirty="0">
                <a:solidFill>
                  <a:srgbClr val="92D050"/>
                </a:solidFill>
                <a:effectLst/>
                <a:latin typeface="Helvetica Light" panose="020B0403020202020204" pitchFamily="34" charset="0"/>
              </a:rPr>
              <a:t>of phylogenomic datasets from genomic loci </a:t>
            </a:r>
            <a:endParaRPr lang="en-AU" sz="2400" dirty="0">
              <a:solidFill>
                <a:srgbClr val="92D050"/>
              </a:solidFill>
              <a:latin typeface="Helvetica Light" panose="020B0403020202020204" pitchFamily="34" charset="0"/>
            </a:endParaRPr>
          </a:p>
          <a:p>
            <a:endParaRPr lang="en-US" dirty="0">
              <a:solidFill>
                <a:schemeClr val="bg1"/>
              </a:solidFill>
            </a:endParaRPr>
          </a:p>
        </p:txBody>
      </p:sp>
    </p:spTree>
    <p:extLst>
      <p:ext uri="{BB962C8B-B14F-4D97-AF65-F5344CB8AC3E}">
        <p14:creationId xmlns:p14="http://schemas.microsoft.com/office/powerpoint/2010/main" val="358717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E0EA31-B2A4-382E-6478-206594EE116E}"/>
              </a:ext>
            </a:extLst>
          </p:cNvPr>
          <p:cNvPicPr>
            <a:picLocks noChangeAspect="1"/>
          </p:cNvPicPr>
          <p:nvPr/>
        </p:nvPicPr>
        <p:blipFill>
          <a:blip r:embed="rId2"/>
          <a:stretch>
            <a:fillRect/>
          </a:stretch>
        </p:blipFill>
        <p:spPr>
          <a:xfrm>
            <a:off x="2134183" y="1060174"/>
            <a:ext cx="8480226" cy="3185694"/>
          </a:xfrm>
          <a:prstGeom prst="rect">
            <a:avLst/>
          </a:prstGeom>
        </p:spPr>
      </p:pic>
      <p:grpSp>
        <p:nvGrpSpPr>
          <p:cNvPr id="6" name="Group 5">
            <a:extLst>
              <a:ext uri="{FF2B5EF4-FFF2-40B4-BE49-F238E27FC236}">
                <a16:creationId xmlns:a16="http://schemas.microsoft.com/office/drawing/2014/main" id="{D57088BD-E835-60F7-63A7-DD7D6F3DA179}"/>
              </a:ext>
            </a:extLst>
          </p:cNvPr>
          <p:cNvGrpSpPr/>
          <p:nvPr/>
        </p:nvGrpSpPr>
        <p:grpSpPr>
          <a:xfrm>
            <a:off x="3534770" y="4763069"/>
            <a:ext cx="5117911" cy="1801504"/>
            <a:chOff x="3534770" y="4763069"/>
            <a:chExt cx="5117911" cy="1801504"/>
          </a:xfrm>
        </p:grpSpPr>
        <p:sp>
          <p:nvSpPr>
            <p:cNvPr id="9" name="Rounded Rectangle 8">
              <a:extLst>
                <a:ext uri="{FF2B5EF4-FFF2-40B4-BE49-F238E27FC236}">
                  <a16:creationId xmlns:a16="http://schemas.microsoft.com/office/drawing/2014/main" id="{1CE1A0B8-543E-A930-1C12-99E1AEBBED5C}"/>
                </a:ext>
              </a:extLst>
            </p:cNvPr>
            <p:cNvSpPr/>
            <p:nvPr/>
          </p:nvSpPr>
          <p:spPr>
            <a:xfrm>
              <a:off x="3534770" y="4763069"/>
              <a:ext cx="5117911" cy="1801504"/>
            </a:xfrm>
            <a:prstGeom prst="roundRect">
              <a:avLst>
                <a:gd name="adj" fmla="val 16786"/>
              </a:avLst>
            </a:prstGeom>
            <a:solidFill>
              <a:schemeClr val="tx1">
                <a:alpha val="54293"/>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Australian BioCommons">
              <a:extLst>
                <a:ext uri="{FF2B5EF4-FFF2-40B4-BE49-F238E27FC236}">
                  <a16:creationId xmlns:a16="http://schemas.microsoft.com/office/drawing/2014/main" id="{F3E92596-865A-DAEE-7C00-E599148D1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485" y="4937599"/>
              <a:ext cx="4769030" cy="14158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323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E0EA31-B2A4-382E-6478-206594EE116E}"/>
              </a:ext>
            </a:extLst>
          </p:cNvPr>
          <p:cNvPicPr>
            <a:picLocks noChangeAspect="1"/>
          </p:cNvPicPr>
          <p:nvPr/>
        </p:nvPicPr>
        <p:blipFill>
          <a:blip r:embed="rId3"/>
          <a:stretch>
            <a:fillRect/>
          </a:stretch>
        </p:blipFill>
        <p:spPr>
          <a:xfrm>
            <a:off x="2134183" y="1060174"/>
            <a:ext cx="8480226" cy="3185694"/>
          </a:xfrm>
          <a:prstGeom prst="rect">
            <a:avLst/>
          </a:prstGeom>
        </p:spPr>
      </p:pic>
      <p:grpSp>
        <p:nvGrpSpPr>
          <p:cNvPr id="5" name="Group 4">
            <a:extLst>
              <a:ext uri="{FF2B5EF4-FFF2-40B4-BE49-F238E27FC236}">
                <a16:creationId xmlns:a16="http://schemas.microsoft.com/office/drawing/2014/main" id="{3292ED7B-4332-509A-D96C-F98321FF2D8B}"/>
              </a:ext>
            </a:extLst>
          </p:cNvPr>
          <p:cNvGrpSpPr/>
          <p:nvPr/>
        </p:nvGrpSpPr>
        <p:grpSpPr>
          <a:xfrm>
            <a:off x="3534770" y="4763069"/>
            <a:ext cx="5117911" cy="1801504"/>
            <a:chOff x="3534770" y="4763069"/>
            <a:chExt cx="5117911" cy="1801504"/>
          </a:xfrm>
        </p:grpSpPr>
        <p:sp>
          <p:nvSpPr>
            <p:cNvPr id="4" name="Rounded Rectangle 3">
              <a:extLst>
                <a:ext uri="{FF2B5EF4-FFF2-40B4-BE49-F238E27FC236}">
                  <a16:creationId xmlns:a16="http://schemas.microsoft.com/office/drawing/2014/main" id="{D032C2F9-4F9F-ECAE-9785-18267FB1738C}"/>
                </a:ext>
              </a:extLst>
            </p:cNvPr>
            <p:cNvSpPr/>
            <p:nvPr/>
          </p:nvSpPr>
          <p:spPr>
            <a:xfrm>
              <a:off x="3534770" y="4763069"/>
              <a:ext cx="5117911" cy="1801504"/>
            </a:xfrm>
            <a:prstGeom prst="roundRect">
              <a:avLst>
                <a:gd name="adj" fmla="val 16786"/>
              </a:avLst>
            </a:prstGeom>
            <a:solidFill>
              <a:schemeClr val="tx1">
                <a:alpha val="54293"/>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ustralian BioCommons">
              <a:extLst>
                <a:ext uri="{FF2B5EF4-FFF2-40B4-BE49-F238E27FC236}">
                  <a16:creationId xmlns:a16="http://schemas.microsoft.com/office/drawing/2014/main" id="{662AB729-1DEA-1E78-C243-30968EF26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485" y="4937599"/>
              <a:ext cx="4769030" cy="1415806"/>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EE7EC41B-604E-54D3-A1B6-68E6C8D59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547" y="4599269"/>
            <a:ext cx="1615459" cy="1965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a:extLst>
              <a:ext uri="{FF2B5EF4-FFF2-40B4-BE49-F238E27FC236}">
                <a16:creationId xmlns:a16="http://schemas.microsoft.com/office/drawing/2014/main" id="{2788CBC9-70D6-F37B-005A-D3A5E4704BF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b="18896"/>
          <a:stretch/>
        </p:blipFill>
        <p:spPr bwMode="auto">
          <a:xfrm>
            <a:off x="9806679" y="4599269"/>
            <a:ext cx="1615459" cy="1965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0706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side Corner of Rectangle 6">
            <a:extLst>
              <a:ext uri="{FF2B5EF4-FFF2-40B4-BE49-F238E27FC236}">
                <a16:creationId xmlns:a16="http://schemas.microsoft.com/office/drawing/2014/main" id="{3B95D3E5-D5AB-1A65-5CB2-0B98915E3DE0}"/>
              </a:ext>
            </a:extLst>
          </p:cNvPr>
          <p:cNvSpPr/>
          <p:nvPr/>
        </p:nvSpPr>
        <p:spPr>
          <a:xfrm rot="16200000">
            <a:off x="5699313" y="365310"/>
            <a:ext cx="6889375" cy="6096001"/>
          </a:xfrm>
          <a:prstGeom prst="round2Same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115D2B-F060-BD8E-80A3-A97394FD13B4}"/>
              </a:ext>
            </a:extLst>
          </p:cNvPr>
          <p:cNvPicPr>
            <a:picLocks noChangeAspect="1"/>
          </p:cNvPicPr>
          <p:nvPr/>
        </p:nvPicPr>
        <p:blipFill>
          <a:blip r:embed="rId3"/>
          <a:stretch>
            <a:fillRect/>
          </a:stretch>
        </p:blipFill>
        <p:spPr>
          <a:xfrm>
            <a:off x="551954" y="0"/>
            <a:ext cx="4687294" cy="6858000"/>
          </a:xfrm>
          <a:prstGeom prst="rect">
            <a:avLst/>
          </a:prstGeom>
        </p:spPr>
      </p:pic>
      <p:sp>
        <p:nvSpPr>
          <p:cNvPr id="2" name="Round Same-side Corner of Rectangle 1">
            <a:extLst>
              <a:ext uri="{FF2B5EF4-FFF2-40B4-BE49-F238E27FC236}">
                <a16:creationId xmlns:a16="http://schemas.microsoft.com/office/drawing/2014/main" id="{756B05D0-62C0-AAD7-F8BA-501716F7A302}"/>
              </a:ext>
            </a:extLst>
          </p:cNvPr>
          <p:cNvSpPr/>
          <p:nvPr/>
        </p:nvSpPr>
        <p:spPr>
          <a:xfrm>
            <a:off x="6706096" y="1852332"/>
            <a:ext cx="4933950" cy="1162050"/>
          </a:xfrm>
          <a:prstGeom prst="round2SameRect">
            <a:avLst>
              <a:gd name="adj1" fmla="val 50000"/>
              <a:gd name="adj2" fmla="val 0"/>
            </a:avLst>
          </a:prstGeom>
          <a:solidFill>
            <a:srgbClr val="00B0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6">
                    <a:lumMod val="20000"/>
                    <a:lumOff val="80000"/>
                  </a:schemeClr>
                </a:solidFill>
                <a:latin typeface="Helvetica Light" panose="020B0403020202020204" pitchFamily="34" charset="0"/>
              </a:rPr>
              <a:t>starting points</a:t>
            </a:r>
          </a:p>
        </p:txBody>
      </p:sp>
      <p:sp>
        <p:nvSpPr>
          <p:cNvPr id="3" name="Round Same-side Corner of Rectangle 2">
            <a:extLst>
              <a:ext uri="{FF2B5EF4-FFF2-40B4-BE49-F238E27FC236}">
                <a16:creationId xmlns:a16="http://schemas.microsoft.com/office/drawing/2014/main" id="{00A19F0A-900D-BFEB-00C0-6F5894FB16DD}"/>
              </a:ext>
            </a:extLst>
          </p:cNvPr>
          <p:cNvSpPr/>
          <p:nvPr/>
        </p:nvSpPr>
        <p:spPr>
          <a:xfrm rot="10800000">
            <a:off x="6706096" y="3700182"/>
            <a:ext cx="4933950" cy="1162050"/>
          </a:xfrm>
          <a:prstGeom prst="round2SameRect">
            <a:avLst>
              <a:gd name="adj1" fmla="val 50000"/>
              <a:gd name="adj2" fmla="val 0"/>
            </a:avLst>
          </a:prstGeom>
          <a:solidFill>
            <a:srgbClr val="C00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6">
                  <a:lumMod val="20000"/>
                  <a:lumOff val="80000"/>
                </a:schemeClr>
              </a:solidFill>
              <a:latin typeface="Helvetica Light" panose="020B0403020202020204" pitchFamily="34" charset="0"/>
            </a:endParaRPr>
          </a:p>
        </p:txBody>
      </p:sp>
      <p:sp>
        <p:nvSpPr>
          <p:cNvPr id="4" name="Title 1">
            <a:extLst>
              <a:ext uri="{FF2B5EF4-FFF2-40B4-BE49-F238E27FC236}">
                <a16:creationId xmlns:a16="http://schemas.microsoft.com/office/drawing/2014/main" id="{FF39400F-C105-123E-CA54-7D6EE25D4C58}"/>
              </a:ext>
            </a:extLst>
          </p:cNvPr>
          <p:cNvSpPr>
            <a:spLocks noGrp="1"/>
          </p:cNvSpPr>
          <p:nvPr>
            <p:ph type="title"/>
          </p:nvPr>
        </p:nvSpPr>
        <p:spPr>
          <a:xfrm>
            <a:off x="6706096" y="3700183"/>
            <a:ext cx="4933950" cy="1009650"/>
          </a:xfrm>
        </p:spPr>
        <p:txBody>
          <a:bodyPr>
            <a:normAutofit/>
          </a:bodyPr>
          <a:lstStyle/>
          <a:p>
            <a:pPr algn="ctr"/>
            <a:r>
              <a:rPr lang="en-US" sz="4000" dirty="0">
                <a:solidFill>
                  <a:schemeClr val="bg1"/>
                </a:solidFill>
                <a:latin typeface="Helvetica Light" panose="020B0403020202020204" pitchFamily="34" charset="0"/>
              </a:rPr>
              <a:t>ending points</a:t>
            </a:r>
            <a:endParaRPr lang="en-US" sz="24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155336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FFFF5-C9C9-68E2-5CBE-6B6E3F35D6C2}"/>
              </a:ext>
            </a:extLst>
          </p:cNvPr>
          <p:cNvPicPr>
            <a:picLocks noChangeAspect="1"/>
          </p:cNvPicPr>
          <p:nvPr/>
        </p:nvPicPr>
        <p:blipFill rotWithShape="1">
          <a:blip r:embed="rId2"/>
          <a:srcRect b="30464"/>
          <a:stretch/>
        </p:blipFill>
        <p:spPr>
          <a:xfrm>
            <a:off x="2118167" y="0"/>
            <a:ext cx="8049641" cy="6886731"/>
          </a:xfrm>
          <a:prstGeom prst="rect">
            <a:avLst/>
          </a:prstGeom>
        </p:spPr>
      </p:pic>
    </p:spTree>
    <p:extLst>
      <p:ext uri="{BB962C8B-B14F-4D97-AF65-F5344CB8AC3E}">
        <p14:creationId xmlns:p14="http://schemas.microsoft.com/office/powerpoint/2010/main" val="2656015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665D5-0E6F-7783-59B9-010FF28C6A15}"/>
              </a:ext>
            </a:extLst>
          </p:cNvPr>
          <p:cNvPicPr>
            <a:picLocks noChangeAspect="1"/>
          </p:cNvPicPr>
          <p:nvPr/>
        </p:nvPicPr>
        <p:blipFill rotWithShape="1">
          <a:blip r:embed="rId2"/>
          <a:srcRect l="1847"/>
          <a:stretch/>
        </p:blipFill>
        <p:spPr>
          <a:xfrm>
            <a:off x="2775284" y="184150"/>
            <a:ext cx="6768766" cy="6489700"/>
          </a:xfrm>
          <a:prstGeom prst="rect">
            <a:avLst/>
          </a:prstGeom>
          <a:solidFill>
            <a:schemeClr val="bg1"/>
          </a:solidFill>
        </p:spPr>
      </p:pic>
      <p:sp>
        <p:nvSpPr>
          <p:cNvPr id="10" name="Round Same-side Corner of Rectangle 9">
            <a:extLst>
              <a:ext uri="{FF2B5EF4-FFF2-40B4-BE49-F238E27FC236}">
                <a16:creationId xmlns:a16="http://schemas.microsoft.com/office/drawing/2014/main" id="{8AA2B224-D068-8673-E516-10B7376CA766}"/>
              </a:ext>
            </a:extLst>
          </p:cNvPr>
          <p:cNvSpPr/>
          <p:nvPr/>
        </p:nvSpPr>
        <p:spPr>
          <a:xfrm>
            <a:off x="2647951" y="5562600"/>
            <a:ext cx="6896100" cy="1295400"/>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AE00701-039C-15CF-D0F7-36166C22261C}"/>
              </a:ext>
            </a:extLst>
          </p:cNvPr>
          <p:cNvSpPr>
            <a:spLocks noGrp="1"/>
          </p:cNvSpPr>
          <p:nvPr>
            <p:ph type="title"/>
          </p:nvPr>
        </p:nvSpPr>
        <p:spPr>
          <a:xfrm>
            <a:off x="17633" y="5777948"/>
            <a:ext cx="12174367" cy="1080052"/>
          </a:xfrm>
        </p:spPr>
        <p:txBody>
          <a:bodyPr>
            <a:normAutofit/>
          </a:bodyPr>
          <a:lstStyle/>
          <a:p>
            <a:pPr algn="ctr"/>
            <a:r>
              <a:rPr lang="en-US" sz="4800" dirty="0">
                <a:solidFill>
                  <a:schemeClr val="bg1"/>
                </a:solidFill>
                <a:latin typeface="Helvetica Light" panose="020B0403020202020204" pitchFamily="34" charset="0"/>
              </a:rPr>
              <a:t>simple installation</a:t>
            </a: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2226009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30E446-0A69-D355-F263-9C89F0319BB3}"/>
              </a:ext>
            </a:extLst>
          </p:cNvPr>
          <p:cNvPicPr>
            <a:picLocks noChangeAspect="1"/>
          </p:cNvPicPr>
          <p:nvPr/>
        </p:nvPicPr>
        <p:blipFill>
          <a:blip r:embed="rId2"/>
          <a:stretch>
            <a:fillRect/>
          </a:stretch>
        </p:blipFill>
        <p:spPr>
          <a:xfrm>
            <a:off x="-26097" y="762000"/>
            <a:ext cx="12200463" cy="5314949"/>
          </a:xfrm>
          <a:prstGeom prst="rect">
            <a:avLst/>
          </a:prstGeom>
        </p:spPr>
      </p:pic>
      <p:sp>
        <p:nvSpPr>
          <p:cNvPr id="2" name="Round Same-side Corner of Rectangle 1">
            <a:extLst>
              <a:ext uri="{FF2B5EF4-FFF2-40B4-BE49-F238E27FC236}">
                <a16:creationId xmlns:a16="http://schemas.microsoft.com/office/drawing/2014/main" id="{47DEBF74-637F-F33D-2BE5-AFF932B72DA5}"/>
              </a:ext>
            </a:extLst>
          </p:cNvPr>
          <p:cNvSpPr/>
          <p:nvPr/>
        </p:nvSpPr>
        <p:spPr>
          <a:xfrm>
            <a:off x="2647951" y="5562600"/>
            <a:ext cx="6896100" cy="1295400"/>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AE00701-039C-15CF-D0F7-36166C22261C}"/>
              </a:ext>
            </a:extLst>
          </p:cNvPr>
          <p:cNvSpPr>
            <a:spLocks noGrp="1"/>
          </p:cNvSpPr>
          <p:nvPr>
            <p:ph type="title"/>
          </p:nvPr>
        </p:nvSpPr>
        <p:spPr>
          <a:xfrm>
            <a:off x="17633" y="5817704"/>
            <a:ext cx="12182830" cy="1040296"/>
          </a:xfrm>
        </p:spPr>
        <p:txBody>
          <a:bodyPr>
            <a:normAutofit/>
          </a:bodyPr>
          <a:lstStyle/>
          <a:p>
            <a:pPr algn="ctr"/>
            <a:r>
              <a:rPr lang="en-US" sz="4800" dirty="0">
                <a:solidFill>
                  <a:schemeClr val="bg1"/>
                </a:solidFill>
                <a:latin typeface="Helvetica Light" panose="020B0403020202020204" pitchFamily="34" charset="0"/>
              </a:rPr>
              <a:t>single-line command</a:t>
            </a: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075042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 Same-side Corner of Rectangle 9">
            <a:extLst>
              <a:ext uri="{FF2B5EF4-FFF2-40B4-BE49-F238E27FC236}">
                <a16:creationId xmlns:a16="http://schemas.microsoft.com/office/drawing/2014/main" id="{8AA2B224-D068-8673-E516-10B7376CA766}"/>
              </a:ext>
            </a:extLst>
          </p:cNvPr>
          <p:cNvSpPr/>
          <p:nvPr/>
        </p:nvSpPr>
        <p:spPr>
          <a:xfrm>
            <a:off x="1009650" y="5562600"/>
            <a:ext cx="10077450" cy="1295400"/>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AE00701-039C-15CF-D0F7-36166C22261C}"/>
              </a:ext>
            </a:extLst>
          </p:cNvPr>
          <p:cNvSpPr>
            <a:spLocks noGrp="1"/>
          </p:cNvSpPr>
          <p:nvPr>
            <p:ph type="title"/>
          </p:nvPr>
        </p:nvSpPr>
        <p:spPr>
          <a:xfrm>
            <a:off x="17633" y="5532437"/>
            <a:ext cx="12192000" cy="1325563"/>
          </a:xfrm>
        </p:spPr>
        <p:txBody>
          <a:bodyPr>
            <a:normAutofit/>
          </a:bodyPr>
          <a:lstStyle/>
          <a:p>
            <a:pPr algn="ctr"/>
            <a:r>
              <a:rPr lang="en-US" sz="4800" dirty="0">
                <a:solidFill>
                  <a:schemeClr val="bg1"/>
                </a:solidFill>
                <a:latin typeface="Helvetica Light" panose="020B0403020202020204" pitchFamily="34" charset="0"/>
              </a:rPr>
              <a:t>reproducible </a:t>
            </a:r>
            <a:r>
              <a:rPr lang="en-US" sz="4800" i="1" dirty="0">
                <a:solidFill>
                  <a:schemeClr val="accent6">
                    <a:lumMod val="75000"/>
                  </a:schemeClr>
                </a:solidFill>
                <a:latin typeface="Helvetica Light" panose="020B0403020202020204" pitchFamily="34" charset="0"/>
              </a:rPr>
              <a:t>by default</a:t>
            </a:r>
            <a:endParaRPr lang="en-US" sz="3200" i="1" dirty="0">
              <a:solidFill>
                <a:schemeClr val="accent6">
                  <a:lumMod val="75000"/>
                </a:schemeClr>
              </a:solidFill>
              <a:latin typeface="Helvetica Light" panose="020B0403020202020204" pitchFamily="34" charset="0"/>
            </a:endParaRPr>
          </a:p>
        </p:txBody>
      </p:sp>
      <p:pic>
        <p:nvPicPr>
          <p:cNvPr id="3" name="Picture 2">
            <a:extLst>
              <a:ext uri="{FF2B5EF4-FFF2-40B4-BE49-F238E27FC236}">
                <a16:creationId xmlns:a16="http://schemas.microsoft.com/office/drawing/2014/main" id="{89FB89BC-C3ED-B898-DC66-21947B373172}"/>
              </a:ext>
            </a:extLst>
          </p:cNvPr>
          <p:cNvPicPr>
            <a:picLocks noChangeAspect="1"/>
          </p:cNvPicPr>
          <p:nvPr/>
        </p:nvPicPr>
        <p:blipFill>
          <a:blip r:embed="rId2"/>
          <a:stretch>
            <a:fillRect/>
          </a:stretch>
        </p:blipFill>
        <p:spPr>
          <a:xfrm>
            <a:off x="4496424" y="69850"/>
            <a:ext cx="3199151" cy="544750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189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354DF2A-91E5-10BE-EC45-59C650F69C40}"/>
              </a:ext>
            </a:extLst>
          </p:cNvPr>
          <p:cNvSpPr>
            <a:spLocks noGrp="1"/>
          </p:cNvSpPr>
          <p:nvPr>
            <p:ph type="title"/>
          </p:nvPr>
        </p:nvSpPr>
        <p:spPr>
          <a:xfrm>
            <a:off x="1564566" y="5692292"/>
            <a:ext cx="9062867" cy="1325563"/>
          </a:xfrm>
        </p:spPr>
        <p:txBody>
          <a:bodyPr>
            <a:normAutofit/>
          </a:bodyPr>
          <a:lstStyle/>
          <a:p>
            <a:pPr algn="ctr"/>
            <a:r>
              <a:rPr lang="en-US" sz="4000" dirty="0" err="1">
                <a:solidFill>
                  <a:schemeClr val="bg1"/>
                </a:solidFill>
                <a:latin typeface="Helvetica Light" panose="020B0403020202020204" pitchFamily="34" charset="0"/>
              </a:rPr>
              <a:t>github.com</a:t>
            </a:r>
            <a:r>
              <a:rPr lang="en-US" sz="4000" dirty="0">
                <a:solidFill>
                  <a:schemeClr val="bg1"/>
                </a:solidFill>
                <a:latin typeface="Helvetica Light" panose="020B0403020202020204" pitchFamily="34" charset="0"/>
              </a:rPr>
              <a:t>/</a:t>
            </a:r>
            <a:r>
              <a:rPr lang="en-US" sz="4000" dirty="0" err="1">
                <a:solidFill>
                  <a:schemeClr val="bg1"/>
                </a:solidFill>
                <a:latin typeface="Helvetica Light" panose="020B0403020202020204" pitchFamily="34" charset="0"/>
              </a:rPr>
              <a:t>AusARG</a:t>
            </a:r>
            <a:r>
              <a:rPr lang="en-US" sz="4000" dirty="0">
                <a:solidFill>
                  <a:schemeClr val="bg1"/>
                </a:solidFill>
                <a:latin typeface="Helvetica Light" panose="020B0403020202020204" pitchFamily="34" charset="0"/>
              </a:rPr>
              <a:t>/</a:t>
            </a:r>
            <a:r>
              <a:rPr lang="en-US" sz="4000" dirty="0" err="1">
                <a:solidFill>
                  <a:schemeClr val="bg1"/>
                </a:solidFill>
                <a:latin typeface="Helvetica Light" panose="020B0403020202020204" pitchFamily="34" charset="0"/>
              </a:rPr>
              <a:t>pipesnake</a:t>
            </a:r>
            <a:endParaRPr lang="en-US" sz="2400" dirty="0">
              <a:solidFill>
                <a:schemeClr val="accent6">
                  <a:lumMod val="75000"/>
                </a:schemeClr>
              </a:solidFill>
              <a:latin typeface="Helvetica Light" panose="020B0403020202020204" pitchFamily="34" charset="0"/>
            </a:endParaRPr>
          </a:p>
        </p:txBody>
      </p:sp>
      <p:pic>
        <p:nvPicPr>
          <p:cNvPr id="9" name="Content Placeholder 8">
            <a:extLst>
              <a:ext uri="{FF2B5EF4-FFF2-40B4-BE49-F238E27FC236}">
                <a16:creationId xmlns:a16="http://schemas.microsoft.com/office/drawing/2014/main" id="{198B16A7-EFDE-E69E-7BF1-6BE98A5C1572}"/>
              </a:ext>
            </a:extLst>
          </p:cNvPr>
          <p:cNvPicPr>
            <a:picLocks noGrp="1" noChangeAspect="1"/>
          </p:cNvPicPr>
          <p:nvPr>
            <p:ph idx="1"/>
          </p:nvPr>
        </p:nvPicPr>
        <p:blipFill>
          <a:blip r:embed="rId2"/>
          <a:stretch>
            <a:fillRect/>
          </a:stretch>
        </p:blipFill>
        <p:spPr>
          <a:xfrm>
            <a:off x="2064114" y="168275"/>
            <a:ext cx="8063772" cy="5165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 Same-side Corner of Rectangle 4">
            <a:extLst>
              <a:ext uri="{FF2B5EF4-FFF2-40B4-BE49-F238E27FC236}">
                <a16:creationId xmlns:a16="http://schemas.microsoft.com/office/drawing/2014/main" id="{1B9FFCC0-8D90-5696-D7EC-B80295F71C54}"/>
              </a:ext>
            </a:extLst>
          </p:cNvPr>
          <p:cNvSpPr/>
          <p:nvPr/>
        </p:nvSpPr>
        <p:spPr>
          <a:xfrm>
            <a:off x="1546933" y="5573063"/>
            <a:ext cx="9080500" cy="1295400"/>
          </a:xfrm>
          <a:prstGeom prst="round2SameRect">
            <a:avLst>
              <a:gd name="adj1" fmla="val 50000"/>
              <a:gd name="adj2"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A973-F84E-1B5F-75A2-256EE9E6C79E}"/>
              </a:ext>
            </a:extLst>
          </p:cNvPr>
          <p:cNvSpPr txBox="1">
            <a:spLocks/>
          </p:cNvSpPr>
          <p:nvPr/>
        </p:nvSpPr>
        <p:spPr>
          <a:xfrm>
            <a:off x="1564566" y="5700314"/>
            <a:ext cx="9062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solidFill>
                  <a:schemeClr val="bg1"/>
                </a:solidFill>
                <a:latin typeface="Helvetica Light" panose="020B0403020202020204" pitchFamily="34" charset="0"/>
              </a:rPr>
              <a:t>github.com</a:t>
            </a:r>
            <a:r>
              <a:rPr lang="en-US" sz="4000" dirty="0">
                <a:solidFill>
                  <a:schemeClr val="bg1"/>
                </a:solidFill>
                <a:latin typeface="Helvetica Light" panose="020B0403020202020204" pitchFamily="34" charset="0"/>
              </a:rPr>
              <a:t>/</a:t>
            </a:r>
            <a:r>
              <a:rPr lang="en-US" sz="4000" dirty="0" err="1">
                <a:solidFill>
                  <a:schemeClr val="bg1"/>
                </a:solidFill>
                <a:latin typeface="Helvetica Light" panose="020B0403020202020204" pitchFamily="34" charset="0"/>
              </a:rPr>
              <a:t>AusARG</a:t>
            </a:r>
            <a:r>
              <a:rPr lang="en-US" sz="4000" dirty="0">
                <a:solidFill>
                  <a:schemeClr val="bg1"/>
                </a:solidFill>
                <a:latin typeface="Helvetica Light" panose="020B0403020202020204" pitchFamily="34" charset="0"/>
              </a:rPr>
              <a:t>/</a:t>
            </a:r>
            <a:r>
              <a:rPr lang="en-US" sz="4000" dirty="0" err="1">
                <a:solidFill>
                  <a:schemeClr val="bg1"/>
                </a:solidFill>
                <a:latin typeface="Helvetica Light" panose="020B0403020202020204" pitchFamily="34" charset="0"/>
              </a:rPr>
              <a:t>pipesnake</a:t>
            </a:r>
            <a:endParaRPr lang="en-US" sz="2400" dirty="0">
              <a:solidFill>
                <a:schemeClr val="accent6">
                  <a:lumMod val="75000"/>
                </a:schemeClr>
              </a:solidFill>
              <a:latin typeface="Helvetica Light" panose="020B0403020202020204" pitchFamily="34" charset="0"/>
            </a:endParaRPr>
          </a:p>
        </p:txBody>
      </p:sp>
    </p:spTree>
    <p:extLst>
      <p:ext uri="{BB962C8B-B14F-4D97-AF65-F5344CB8AC3E}">
        <p14:creationId xmlns:p14="http://schemas.microsoft.com/office/powerpoint/2010/main" val="157838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C0DE2-4273-8B55-D10B-8DA0C7EAA9C4}"/>
              </a:ext>
            </a:extLst>
          </p:cNvPr>
          <p:cNvPicPr>
            <a:picLocks noChangeAspect="1"/>
          </p:cNvPicPr>
          <p:nvPr/>
        </p:nvPicPr>
        <p:blipFill>
          <a:blip r:embed="rId3"/>
          <a:stretch>
            <a:fillRect/>
          </a:stretch>
        </p:blipFill>
        <p:spPr>
          <a:xfrm>
            <a:off x="4643768" y="316457"/>
            <a:ext cx="7548232" cy="6414543"/>
          </a:xfrm>
          <a:prstGeom prst="rect">
            <a:avLst/>
          </a:prstGeom>
        </p:spPr>
      </p:pic>
      <p:grpSp>
        <p:nvGrpSpPr>
          <p:cNvPr id="10" name="Group 9">
            <a:extLst>
              <a:ext uri="{FF2B5EF4-FFF2-40B4-BE49-F238E27FC236}">
                <a16:creationId xmlns:a16="http://schemas.microsoft.com/office/drawing/2014/main" id="{48039AAA-A636-70DE-384E-FE2C226E5991}"/>
              </a:ext>
            </a:extLst>
          </p:cNvPr>
          <p:cNvGrpSpPr/>
          <p:nvPr/>
        </p:nvGrpSpPr>
        <p:grpSpPr>
          <a:xfrm>
            <a:off x="228600" y="340534"/>
            <a:ext cx="4814047" cy="2229568"/>
            <a:chOff x="389965" y="3079376"/>
            <a:chExt cx="4814047" cy="2229568"/>
          </a:xfrm>
        </p:grpSpPr>
        <p:sp>
          <p:nvSpPr>
            <p:cNvPr id="11" name="TextBox 10">
              <a:extLst>
                <a:ext uri="{FF2B5EF4-FFF2-40B4-BE49-F238E27FC236}">
                  <a16:creationId xmlns:a16="http://schemas.microsoft.com/office/drawing/2014/main" id="{7599D75E-9242-AA21-B4E8-C2056A19C43E}"/>
                </a:ext>
              </a:extLst>
            </p:cNvPr>
            <p:cNvSpPr txBox="1"/>
            <p:nvPr/>
          </p:nvSpPr>
          <p:spPr>
            <a:xfrm>
              <a:off x="510988" y="3186787"/>
              <a:ext cx="4643768" cy="1015663"/>
            </a:xfrm>
            <a:prstGeom prst="rect">
              <a:avLst/>
            </a:prstGeom>
            <a:noFill/>
          </p:spPr>
          <p:txBody>
            <a:bodyPr wrap="square" rtlCol="0">
              <a:spAutoFit/>
            </a:bodyPr>
            <a:lstStyle/>
            <a:p>
              <a:pPr algn="ctr"/>
              <a:r>
                <a:rPr lang="en-US" sz="6000" dirty="0">
                  <a:solidFill>
                    <a:srgbClr val="FF2F92"/>
                  </a:solidFill>
                  <a:latin typeface="Helvetica Light" panose="020B0403020202020204" pitchFamily="34" charset="0"/>
                </a:rPr>
                <a:t>Phenomics </a:t>
              </a:r>
              <a:endParaRPr lang="en-US" sz="6000" dirty="0">
                <a:solidFill>
                  <a:srgbClr val="FF2F92"/>
                </a:solidFill>
                <a:latin typeface="Neris Light" pitchFamily="2" charset="77"/>
              </a:endParaRPr>
            </a:p>
          </p:txBody>
        </p:sp>
        <p:sp>
          <p:nvSpPr>
            <p:cNvPr id="12" name="Rounded Rectangle 11">
              <a:extLst>
                <a:ext uri="{FF2B5EF4-FFF2-40B4-BE49-F238E27FC236}">
                  <a16:creationId xmlns:a16="http://schemas.microsoft.com/office/drawing/2014/main" id="{7E0087C1-45D5-AB34-D53D-3E12B2AC4AF2}"/>
                </a:ext>
              </a:extLst>
            </p:cNvPr>
            <p:cNvSpPr/>
            <p:nvPr/>
          </p:nvSpPr>
          <p:spPr>
            <a:xfrm>
              <a:off x="389965" y="3079376"/>
              <a:ext cx="4814047" cy="1250577"/>
            </a:xfrm>
            <a:prstGeom prst="roundRect">
              <a:avLst>
                <a:gd name="adj" fmla="val 50000"/>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39D18B-3456-B9A3-60F3-C2CEF3C1EF74}"/>
                </a:ext>
              </a:extLst>
            </p:cNvPr>
            <p:cNvSpPr txBox="1"/>
            <p:nvPr/>
          </p:nvSpPr>
          <p:spPr>
            <a:xfrm>
              <a:off x="2065527" y="3985505"/>
              <a:ext cx="1534689" cy="1323439"/>
            </a:xfrm>
            <a:prstGeom prst="rect">
              <a:avLst/>
            </a:prstGeom>
            <a:noFill/>
          </p:spPr>
          <p:txBody>
            <a:bodyPr wrap="square" rtlCol="0">
              <a:spAutoFit/>
            </a:bodyPr>
            <a:lstStyle/>
            <a:p>
              <a:r>
                <a:rPr lang="en-US" sz="8000" dirty="0">
                  <a:solidFill>
                    <a:srgbClr val="FF2F92"/>
                  </a:solidFill>
                  <a:latin typeface="Neris Light" pitchFamily="2" charset="77"/>
                </a:rPr>
                <a:t>❷</a:t>
              </a:r>
            </a:p>
          </p:txBody>
        </p:sp>
      </p:grpSp>
    </p:spTree>
    <p:extLst>
      <p:ext uri="{BB962C8B-B14F-4D97-AF65-F5344CB8AC3E}">
        <p14:creationId xmlns:p14="http://schemas.microsoft.com/office/powerpoint/2010/main" val="70733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F85B890-8F44-A336-84FC-E4E10B7AFDD9}"/>
              </a:ext>
            </a:extLst>
          </p:cNvPr>
          <p:cNvSpPr/>
          <p:nvPr/>
        </p:nvSpPr>
        <p:spPr>
          <a:xfrm rot="5400000">
            <a:off x="2216149" y="539751"/>
            <a:ext cx="1524001" cy="5956300"/>
          </a:xfrm>
          <a:prstGeom prst="round2SameRect">
            <a:avLst>
              <a:gd name="adj1" fmla="val 46301"/>
              <a:gd name="adj2" fmla="val 0"/>
            </a:avLst>
          </a:prstGeom>
          <a:solidFill>
            <a:srgbClr val="FFE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1C0DE2-4273-8B55-D10B-8DA0C7EAA9C4}"/>
              </a:ext>
            </a:extLst>
          </p:cNvPr>
          <p:cNvPicPr>
            <a:picLocks noChangeAspect="1"/>
          </p:cNvPicPr>
          <p:nvPr/>
        </p:nvPicPr>
        <p:blipFill>
          <a:blip r:embed="rId3"/>
          <a:stretch>
            <a:fillRect/>
          </a:stretch>
        </p:blipFill>
        <p:spPr>
          <a:xfrm>
            <a:off x="4643768" y="316457"/>
            <a:ext cx="7548232" cy="6414543"/>
          </a:xfrm>
          <a:prstGeom prst="rect">
            <a:avLst/>
          </a:prstGeom>
        </p:spPr>
      </p:pic>
      <p:sp>
        <p:nvSpPr>
          <p:cNvPr id="2" name="Rounded Rectangle 1">
            <a:extLst>
              <a:ext uri="{FF2B5EF4-FFF2-40B4-BE49-F238E27FC236}">
                <a16:creationId xmlns:a16="http://schemas.microsoft.com/office/drawing/2014/main" id="{E6BD2722-5F34-B954-3D02-7EE7E2375EF7}"/>
              </a:ext>
            </a:extLst>
          </p:cNvPr>
          <p:cNvSpPr/>
          <p:nvPr/>
        </p:nvSpPr>
        <p:spPr>
          <a:xfrm>
            <a:off x="1411942" y="3590365"/>
            <a:ext cx="1613646" cy="570903"/>
          </a:xfrm>
          <a:prstGeom prst="roundRect">
            <a:avLst>
              <a:gd name="adj" fmla="val 50000"/>
            </a:avLst>
          </a:prstGeom>
          <a:solidFill>
            <a:srgbClr val="FF2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52C08D-25BF-EF00-D062-17BCCBE2594E}"/>
              </a:ext>
            </a:extLst>
          </p:cNvPr>
          <p:cNvSpPr txBox="1"/>
          <p:nvPr/>
        </p:nvSpPr>
        <p:spPr>
          <a:xfrm>
            <a:off x="-1" y="2861086"/>
            <a:ext cx="5768789" cy="1313629"/>
          </a:xfrm>
          <a:prstGeom prst="rect">
            <a:avLst/>
          </a:prstGeom>
          <a:noFill/>
        </p:spPr>
        <p:txBody>
          <a:bodyPr wrap="square" rtlCol="0">
            <a:spAutoFit/>
          </a:bodyPr>
          <a:lstStyle/>
          <a:p>
            <a:pPr algn="ctr">
              <a:lnSpc>
                <a:spcPts val="5000"/>
              </a:lnSpc>
            </a:pPr>
            <a:r>
              <a:rPr lang="en-US" sz="4800" dirty="0">
                <a:solidFill>
                  <a:srgbClr val="FF2F92"/>
                </a:solidFill>
                <a:latin typeface="Neris Thin" pitchFamily="2" charset="77"/>
              </a:rPr>
              <a:t>21 MEASUREMENTS</a:t>
            </a:r>
            <a:br>
              <a:rPr lang="en-US" sz="5000" dirty="0">
                <a:solidFill>
                  <a:srgbClr val="FF2F92"/>
                </a:solidFill>
                <a:latin typeface="Neris Thin" pitchFamily="2" charset="77"/>
              </a:rPr>
            </a:br>
            <a:r>
              <a:rPr lang="en-US" sz="3600" dirty="0">
                <a:latin typeface="Neris Thin" pitchFamily="2" charset="77"/>
              </a:rPr>
              <a:t>FROM  </a:t>
            </a:r>
            <a:r>
              <a:rPr lang="en-US" sz="3600" b="1" dirty="0">
                <a:solidFill>
                  <a:schemeClr val="bg1"/>
                </a:solidFill>
                <a:latin typeface="Neris Thin" pitchFamily="2" charset="77"/>
              </a:rPr>
              <a:t>6500+</a:t>
            </a:r>
            <a:r>
              <a:rPr lang="en-US" sz="3600" dirty="0">
                <a:latin typeface="Neris Thin" pitchFamily="2" charset="77"/>
              </a:rPr>
              <a:t>  SPECIMENS</a:t>
            </a:r>
            <a:endParaRPr lang="en-US" sz="5400" dirty="0">
              <a:latin typeface="Neris Thin" pitchFamily="2" charset="77"/>
            </a:endParaRPr>
          </a:p>
        </p:txBody>
      </p:sp>
      <p:grpSp>
        <p:nvGrpSpPr>
          <p:cNvPr id="7" name="Group 6">
            <a:extLst>
              <a:ext uri="{FF2B5EF4-FFF2-40B4-BE49-F238E27FC236}">
                <a16:creationId xmlns:a16="http://schemas.microsoft.com/office/drawing/2014/main" id="{1E959CE7-639A-35E3-5115-DE28566BE52B}"/>
              </a:ext>
            </a:extLst>
          </p:cNvPr>
          <p:cNvGrpSpPr/>
          <p:nvPr/>
        </p:nvGrpSpPr>
        <p:grpSpPr>
          <a:xfrm>
            <a:off x="228600" y="340534"/>
            <a:ext cx="4814047" cy="2229568"/>
            <a:chOff x="389965" y="3079376"/>
            <a:chExt cx="4814047" cy="2229568"/>
          </a:xfrm>
        </p:grpSpPr>
        <p:sp>
          <p:nvSpPr>
            <p:cNvPr id="8" name="TextBox 7">
              <a:extLst>
                <a:ext uri="{FF2B5EF4-FFF2-40B4-BE49-F238E27FC236}">
                  <a16:creationId xmlns:a16="http://schemas.microsoft.com/office/drawing/2014/main" id="{AB88A323-84DD-668F-A769-1997327CF9F2}"/>
                </a:ext>
              </a:extLst>
            </p:cNvPr>
            <p:cNvSpPr txBox="1"/>
            <p:nvPr/>
          </p:nvSpPr>
          <p:spPr>
            <a:xfrm>
              <a:off x="510988" y="3186787"/>
              <a:ext cx="4643768" cy="1015663"/>
            </a:xfrm>
            <a:prstGeom prst="rect">
              <a:avLst/>
            </a:prstGeom>
            <a:noFill/>
          </p:spPr>
          <p:txBody>
            <a:bodyPr wrap="square" rtlCol="0">
              <a:spAutoFit/>
            </a:bodyPr>
            <a:lstStyle/>
            <a:p>
              <a:pPr algn="ctr"/>
              <a:r>
                <a:rPr lang="en-US" sz="6000" dirty="0">
                  <a:solidFill>
                    <a:srgbClr val="FF2F92"/>
                  </a:solidFill>
                  <a:latin typeface="Helvetica Light" panose="020B0403020202020204" pitchFamily="34" charset="0"/>
                </a:rPr>
                <a:t>Phenomics </a:t>
              </a:r>
              <a:endParaRPr lang="en-US" sz="6000" dirty="0">
                <a:solidFill>
                  <a:srgbClr val="FF2F92"/>
                </a:solidFill>
                <a:latin typeface="Neris Light" pitchFamily="2" charset="77"/>
              </a:endParaRPr>
            </a:p>
          </p:txBody>
        </p:sp>
        <p:sp>
          <p:nvSpPr>
            <p:cNvPr id="9" name="Rounded Rectangle 8">
              <a:extLst>
                <a:ext uri="{FF2B5EF4-FFF2-40B4-BE49-F238E27FC236}">
                  <a16:creationId xmlns:a16="http://schemas.microsoft.com/office/drawing/2014/main" id="{DD1F92B8-3088-5F25-847D-4C1381CF4144}"/>
                </a:ext>
              </a:extLst>
            </p:cNvPr>
            <p:cNvSpPr/>
            <p:nvPr/>
          </p:nvSpPr>
          <p:spPr>
            <a:xfrm>
              <a:off x="389965" y="3079376"/>
              <a:ext cx="4814047" cy="1250577"/>
            </a:xfrm>
            <a:prstGeom prst="roundRect">
              <a:avLst>
                <a:gd name="adj" fmla="val 50000"/>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F81282-30CC-F70E-9073-BAB357741C54}"/>
                </a:ext>
              </a:extLst>
            </p:cNvPr>
            <p:cNvSpPr txBox="1"/>
            <p:nvPr/>
          </p:nvSpPr>
          <p:spPr>
            <a:xfrm>
              <a:off x="2065527" y="3985505"/>
              <a:ext cx="1534689" cy="1323439"/>
            </a:xfrm>
            <a:prstGeom prst="rect">
              <a:avLst/>
            </a:prstGeom>
            <a:noFill/>
          </p:spPr>
          <p:txBody>
            <a:bodyPr wrap="square" rtlCol="0">
              <a:spAutoFit/>
            </a:bodyPr>
            <a:lstStyle/>
            <a:p>
              <a:r>
                <a:rPr lang="en-US" sz="8000" dirty="0">
                  <a:solidFill>
                    <a:srgbClr val="FF2F92"/>
                  </a:solidFill>
                  <a:latin typeface="Neris Light" pitchFamily="2" charset="77"/>
                </a:rPr>
                <a:t>❷</a:t>
              </a:r>
            </a:p>
          </p:txBody>
        </p:sp>
      </p:grpSp>
    </p:spTree>
    <p:extLst>
      <p:ext uri="{BB962C8B-B14F-4D97-AF65-F5344CB8AC3E}">
        <p14:creationId xmlns:p14="http://schemas.microsoft.com/office/powerpoint/2010/main" val="136112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F85B890-8F44-A336-84FC-E4E10B7AFDD9}"/>
              </a:ext>
            </a:extLst>
          </p:cNvPr>
          <p:cNvSpPr/>
          <p:nvPr/>
        </p:nvSpPr>
        <p:spPr>
          <a:xfrm rot="5400000">
            <a:off x="2216149" y="539751"/>
            <a:ext cx="1524001" cy="5956300"/>
          </a:xfrm>
          <a:prstGeom prst="round2SameRect">
            <a:avLst>
              <a:gd name="adj1" fmla="val 46301"/>
              <a:gd name="adj2" fmla="val 0"/>
            </a:avLst>
          </a:prstGeom>
          <a:solidFill>
            <a:srgbClr val="FFE3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11C0DE2-4273-8B55-D10B-8DA0C7EAA9C4}"/>
              </a:ext>
            </a:extLst>
          </p:cNvPr>
          <p:cNvPicPr>
            <a:picLocks noChangeAspect="1"/>
          </p:cNvPicPr>
          <p:nvPr/>
        </p:nvPicPr>
        <p:blipFill>
          <a:blip r:embed="rId3"/>
          <a:stretch>
            <a:fillRect/>
          </a:stretch>
        </p:blipFill>
        <p:spPr>
          <a:xfrm>
            <a:off x="4643768" y="316457"/>
            <a:ext cx="7548232" cy="6414543"/>
          </a:xfrm>
          <a:prstGeom prst="rect">
            <a:avLst/>
          </a:prstGeom>
        </p:spPr>
      </p:pic>
      <p:sp>
        <p:nvSpPr>
          <p:cNvPr id="2" name="Rounded Rectangle 1">
            <a:extLst>
              <a:ext uri="{FF2B5EF4-FFF2-40B4-BE49-F238E27FC236}">
                <a16:creationId xmlns:a16="http://schemas.microsoft.com/office/drawing/2014/main" id="{E6BD2722-5F34-B954-3D02-7EE7E2375EF7}"/>
              </a:ext>
            </a:extLst>
          </p:cNvPr>
          <p:cNvSpPr/>
          <p:nvPr/>
        </p:nvSpPr>
        <p:spPr>
          <a:xfrm>
            <a:off x="1411942" y="3590365"/>
            <a:ext cx="1613646" cy="570903"/>
          </a:xfrm>
          <a:prstGeom prst="roundRect">
            <a:avLst>
              <a:gd name="adj" fmla="val 50000"/>
            </a:avLst>
          </a:prstGeom>
          <a:solidFill>
            <a:srgbClr val="FF2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52C08D-25BF-EF00-D062-17BCCBE2594E}"/>
              </a:ext>
            </a:extLst>
          </p:cNvPr>
          <p:cNvSpPr txBox="1"/>
          <p:nvPr/>
        </p:nvSpPr>
        <p:spPr>
          <a:xfrm>
            <a:off x="-1" y="2861086"/>
            <a:ext cx="5768789" cy="1313629"/>
          </a:xfrm>
          <a:prstGeom prst="rect">
            <a:avLst/>
          </a:prstGeom>
          <a:noFill/>
        </p:spPr>
        <p:txBody>
          <a:bodyPr wrap="square" rtlCol="0">
            <a:spAutoFit/>
          </a:bodyPr>
          <a:lstStyle/>
          <a:p>
            <a:pPr algn="ctr">
              <a:lnSpc>
                <a:spcPts val="5000"/>
              </a:lnSpc>
            </a:pPr>
            <a:r>
              <a:rPr lang="en-US" sz="4800" dirty="0">
                <a:solidFill>
                  <a:srgbClr val="FF2F92"/>
                </a:solidFill>
                <a:latin typeface="Neris Thin" pitchFamily="2" charset="77"/>
              </a:rPr>
              <a:t>21 MEASUREMENTS</a:t>
            </a:r>
            <a:br>
              <a:rPr lang="en-US" sz="5000" dirty="0">
                <a:solidFill>
                  <a:srgbClr val="FF2F92"/>
                </a:solidFill>
                <a:latin typeface="Neris Thin" pitchFamily="2" charset="77"/>
              </a:rPr>
            </a:br>
            <a:r>
              <a:rPr lang="en-US" sz="3600" dirty="0">
                <a:latin typeface="Neris Thin" pitchFamily="2" charset="77"/>
              </a:rPr>
              <a:t>FROM  </a:t>
            </a:r>
            <a:r>
              <a:rPr lang="en-US" sz="3600" b="1" dirty="0">
                <a:solidFill>
                  <a:schemeClr val="bg1"/>
                </a:solidFill>
                <a:latin typeface="Neris Thin" pitchFamily="2" charset="77"/>
              </a:rPr>
              <a:t>6500+</a:t>
            </a:r>
            <a:r>
              <a:rPr lang="en-US" sz="3600" dirty="0">
                <a:latin typeface="Neris Thin" pitchFamily="2" charset="77"/>
              </a:rPr>
              <a:t>  SPECIMENS</a:t>
            </a:r>
            <a:endParaRPr lang="en-US" sz="5400" dirty="0">
              <a:latin typeface="Neris Thin" pitchFamily="2" charset="77"/>
            </a:endParaRPr>
          </a:p>
        </p:txBody>
      </p:sp>
      <p:sp>
        <p:nvSpPr>
          <p:cNvPr id="6" name="Rounded Rectangle 5">
            <a:extLst>
              <a:ext uri="{FF2B5EF4-FFF2-40B4-BE49-F238E27FC236}">
                <a16:creationId xmlns:a16="http://schemas.microsoft.com/office/drawing/2014/main" id="{88EB6131-6427-EE2C-FE43-AD3E1B006188}"/>
              </a:ext>
            </a:extLst>
          </p:cNvPr>
          <p:cNvSpPr/>
          <p:nvPr/>
        </p:nvSpPr>
        <p:spPr>
          <a:xfrm>
            <a:off x="1670537" y="4254517"/>
            <a:ext cx="1349361" cy="570903"/>
          </a:xfrm>
          <a:prstGeom prst="roundRect">
            <a:avLst>
              <a:gd name="adj" fmla="val 50000"/>
            </a:avLst>
          </a:prstGeom>
          <a:solidFill>
            <a:srgbClr val="FF2F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7DD001-434F-9944-ABD7-B4B14A074697}"/>
              </a:ext>
            </a:extLst>
          </p:cNvPr>
          <p:cNvSpPr txBox="1"/>
          <p:nvPr/>
        </p:nvSpPr>
        <p:spPr>
          <a:xfrm>
            <a:off x="1740877" y="4152992"/>
            <a:ext cx="4355123" cy="672428"/>
          </a:xfrm>
          <a:prstGeom prst="rect">
            <a:avLst/>
          </a:prstGeom>
          <a:noFill/>
        </p:spPr>
        <p:txBody>
          <a:bodyPr wrap="square" rtlCol="0">
            <a:spAutoFit/>
          </a:bodyPr>
          <a:lstStyle/>
          <a:p>
            <a:pPr>
              <a:lnSpc>
                <a:spcPts val="5000"/>
              </a:lnSpc>
            </a:pPr>
            <a:r>
              <a:rPr lang="en-US" sz="3600" b="1" dirty="0">
                <a:solidFill>
                  <a:schemeClr val="bg1"/>
                </a:solidFill>
                <a:latin typeface="Neris Thin" pitchFamily="2" charset="77"/>
              </a:rPr>
              <a:t>970+</a:t>
            </a:r>
            <a:r>
              <a:rPr lang="en-US" sz="3600" dirty="0">
                <a:latin typeface="Neris Thin" pitchFamily="2" charset="77"/>
              </a:rPr>
              <a:t>  SPECIES</a:t>
            </a:r>
            <a:endParaRPr lang="en-US" sz="5400" dirty="0">
              <a:latin typeface="Neris Thin" pitchFamily="2" charset="77"/>
            </a:endParaRPr>
          </a:p>
        </p:txBody>
      </p:sp>
      <p:grpSp>
        <p:nvGrpSpPr>
          <p:cNvPr id="8" name="Group 7">
            <a:extLst>
              <a:ext uri="{FF2B5EF4-FFF2-40B4-BE49-F238E27FC236}">
                <a16:creationId xmlns:a16="http://schemas.microsoft.com/office/drawing/2014/main" id="{DEA2CA48-0FDB-09FC-25A2-C3B62D9E542C}"/>
              </a:ext>
            </a:extLst>
          </p:cNvPr>
          <p:cNvGrpSpPr/>
          <p:nvPr/>
        </p:nvGrpSpPr>
        <p:grpSpPr>
          <a:xfrm>
            <a:off x="228600" y="340534"/>
            <a:ext cx="4814047" cy="2229568"/>
            <a:chOff x="389965" y="3079376"/>
            <a:chExt cx="4814047" cy="2229568"/>
          </a:xfrm>
        </p:grpSpPr>
        <p:sp>
          <p:nvSpPr>
            <p:cNvPr id="9" name="TextBox 8">
              <a:extLst>
                <a:ext uri="{FF2B5EF4-FFF2-40B4-BE49-F238E27FC236}">
                  <a16:creationId xmlns:a16="http://schemas.microsoft.com/office/drawing/2014/main" id="{7F2389E6-7533-19E4-DBDC-5892AFF81A08}"/>
                </a:ext>
              </a:extLst>
            </p:cNvPr>
            <p:cNvSpPr txBox="1"/>
            <p:nvPr/>
          </p:nvSpPr>
          <p:spPr>
            <a:xfrm>
              <a:off x="510988" y="3186787"/>
              <a:ext cx="4643768" cy="1015663"/>
            </a:xfrm>
            <a:prstGeom prst="rect">
              <a:avLst/>
            </a:prstGeom>
            <a:noFill/>
          </p:spPr>
          <p:txBody>
            <a:bodyPr wrap="square" rtlCol="0">
              <a:spAutoFit/>
            </a:bodyPr>
            <a:lstStyle/>
            <a:p>
              <a:pPr algn="ctr"/>
              <a:r>
                <a:rPr lang="en-US" sz="6000" dirty="0">
                  <a:solidFill>
                    <a:srgbClr val="FF2F92"/>
                  </a:solidFill>
                  <a:latin typeface="Helvetica Light" panose="020B0403020202020204" pitchFamily="34" charset="0"/>
                </a:rPr>
                <a:t>Phenomics </a:t>
              </a:r>
              <a:endParaRPr lang="en-US" sz="6000" dirty="0">
                <a:solidFill>
                  <a:srgbClr val="FF2F92"/>
                </a:solidFill>
                <a:latin typeface="Neris Light" pitchFamily="2" charset="77"/>
              </a:endParaRPr>
            </a:p>
          </p:txBody>
        </p:sp>
        <p:sp>
          <p:nvSpPr>
            <p:cNvPr id="10" name="Rounded Rectangle 9">
              <a:extLst>
                <a:ext uri="{FF2B5EF4-FFF2-40B4-BE49-F238E27FC236}">
                  <a16:creationId xmlns:a16="http://schemas.microsoft.com/office/drawing/2014/main" id="{D873ADCD-9C4A-153C-3CA7-7AF9D888A9D6}"/>
                </a:ext>
              </a:extLst>
            </p:cNvPr>
            <p:cNvSpPr/>
            <p:nvPr/>
          </p:nvSpPr>
          <p:spPr>
            <a:xfrm>
              <a:off x="389965" y="3079376"/>
              <a:ext cx="4814047" cy="1250577"/>
            </a:xfrm>
            <a:prstGeom prst="roundRect">
              <a:avLst>
                <a:gd name="adj" fmla="val 50000"/>
              </a:avLst>
            </a:pr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9CF081-C73A-6CE9-C5E5-BECA8B8630AC}"/>
                </a:ext>
              </a:extLst>
            </p:cNvPr>
            <p:cNvSpPr txBox="1"/>
            <p:nvPr/>
          </p:nvSpPr>
          <p:spPr>
            <a:xfrm>
              <a:off x="2065527" y="3985505"/>
              <a:ext cx="1534689" cy="1323439"/>
            </a:xfrm>
            <a:prstGeom prst="rect">
              <a:avLst/>
            </a:prstGeom>
            <a:noFill/>
          </p:spPr>
          <p:txBody>
            <a:bodyPr wrap="square" rtlCol="0">
              <a:spAutoFit/>
            </a:bodyPr>
            <a:lstStyle/>
            <a:p>
              <a:r>
                <a:rPr lang="en-US" sz="8000" dirty="0">
                  <a:solidFill>
                    <a:srgbClr val="FF2F92"/>
                  </a:solidFill>
                  <a:latin typeface="Neris Light" pitchFamily="2" charset="77"/>
                </a:rPr>
                <a:t>❷</a:t>
              </a:r>
            </a:p>
          </p:txBody>
        </p:sp>
      </p:grpSp>
    </p:spTree>
    <p:extLst>
      <p:ext uri="{BB962C8B-B14F-4D97-AF65-F5344CB8AC3E}">
        <p14:creationId xmlns:p14="http://schemas.microsoft.com/office/powerpoint/2010/main" val="254235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0D025-11C6-B606-2BD5-68144B1EFB6B}"/>
              </a:ext>
            </a:extLst>
          </p:cNvPr>
          <p:cNvPicPr>
            <a:picLocks noChangeAspect="1"/>
          </p:cNvPicPr>
          <p:nvPr/>
        </p:nvPicPr>
        <p:blipFill>
          <a:blip r:embed="rId2"/>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56C5806C-4696-DECF-71FC-AF1046DB8301}"/>
              </a:ext>
            </a:extLst>
          </p:cNvPr>
          <p:cNvSpPr txBox="1"/>
          <p:nvPr/>
        </p:nvSpPr>
        <p:spPr>
          <a:xfrm>
            <a:off x="6858000" y="0"/>
            <a:ext cx="5334000" cy="6858000"/>
          </a:xfrm>
          <a:prstGeom prst="rect">
            <a:avLst/>
          </a:prstGeom>
          <a:noFill/>
        </p:spPr>
        <p:txBody>
          <a:bodyPr wrap="square" rtlCol="0">
            <a:noAutofit/>
          </a:bodyPr>
          <a:lstStyle/>
          <a:p>
            <a:pPr marL="685800" indent="-685800">
              <a:buFont typeface="Arial" panose="020B0604020202020204" pitchFamily="34" charset="0"/>
              <a:buChar char="•"/>
            </a:pPr>
            <a:r>
              <a:rPr lang="en-US" sz="5200" dirty="0">
                <a:solidFill>
                  <a:srgbClr val="43B2E0"/>
                </a:solidFill>
                <a:latin typeface="Helvetica Light" panose="020B0403020202020204" pitchFamily="34" charset="0"/>
              </a:rPr>
              <a:t>combined-evidence phylogeny</a:t>
            </a:r>
          </a:p>
          <a:p>
            <a:pPr marL="685800" indent="-685800">
              <a:buFont typeface="Arial" panose="020B0604020202020204" pitchFamily="34" charset="0"/>
              <a:buChar char="•"/>
            </a:pPr>
            <a:endParaRPr lang="en-US" sz="4400" dirty="0">
              <a:solidFill>
                <a:srgbClr val="43B2E0"/>
              </a:solidFill>
              <a:latin typeface="Helvetica Light" panose="020B0403020202020204" pitchFamily="34" charset="0"/>
            </a:endParaRPr>
          </a:p>
        </p:txBody>
      </p:sp>
    </p:spTree>
    <p:extLst>
      <p:ext uri="{BB962C8B-B14F-4D97-AF65-F5344CB8AC3E}">
        <p14:creationId xmlns:p14="http://schemas.microsoft.com/office/powerpoint/2010/main" val="3424551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pic>
        <p:nvPicPr>
          <p:cNvPr id="14" name="Picture 13">
            <a:extLst>
              <a:ext uri="{FF2B5EF4-FFF2-40B4-BE49-F238E27FC236}">
                <a16:creationId xmlns:a16="http://schemas.microsoft.com/office/drawing/2014/main" id="{4E5E2B45-FD9A-8427-1EDA-1A8CCBF37509}"/>
              </a:ext>
            </a:extLst>
          </p:cNvPr>
          <p:cNvPicPr>
            <a:picLocks noChangeAspect="1"/>
          </p:cNvPicPr>
          <p:nvPr/>
        </p:nvPicPr>
        <p:blipFill>
          <a:blip r:embed="rId3"/>
          <a:stretch>
            <a:fillRect/>
          </a:stretch>
        </p:blipFill>
        <p:spPr>
          <a:xfrm rot="20834924">
            <a:off x="6685413" y="569022"/>
            <a:ext cx="4544712" cy="333942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7200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sp>
        <p:nvSpPr>
          <p:cNvPr id="6" name="Round Same-side Corner of Rectangle 5">
            <a:extLst>
              <a:ext uri="{FF2B5EF4-FFF2-40B4-BE49-F238E27FC236}">
                <a16:creationId xmlns:a16="http://schemas.microsoft.com/office/drawing/2014/main" id="{350C8C93-87E7-0B3D-A91B-6AA9FA4D4237}"/>
              </a:ext>
            </a:extLst>
          </p:cNvPr>
          <p:cNvSpPr/>
          <p:nvPr/>
        </p:nvSpPr>
        <p:spPr>
          <a:xfrm rot="16200000">
            <a:off x="7215734" y="-2677992"/>
            <a:ext cx="1321878"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6E742-E0EB-FF4B-D28E-DA7561BABB87}"/>
              </a:ext>
            </a:extLst>
          </p:cNvPr>
          <p:cNvSpPr txBox="1"/>
          <p:nvPr/>
        </p:nvSpPr>
        <p:spPr>
          <a:xfrm>
            <a:off x="3818021" y="1027605"/>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STAGGERED DIVERSIFICATION OF AUSTRALIAN FROGS</a:t>
            </a:r>
          </a:p>
          <a:p>
            <a:pPr algn="r"/>
            <a:r>
              <a:rPr lang="en-US" sz="2400" i="1" dirty="0">
                <a:solidFill>
                  <a:srgbClr val="F87557"/>
                </a:solidFill>
                <a:latin typeface="Neris Light" pitchFamily="2" charset="77"/>
              </a:rPr>
              <a:t>SYSTEMATIC BIOLOGY</a:t>
            </a:r>
          </a:p>
        </p:txBody>
      </p:sp>
      <p:pic>
        <p:nvPicPr>
          <p:cNvPr id="14" name="Picture 13">
            <a:extLst>
              <a:ext uri="{FF2B5EF4-FFF2-40B4-BE49-F238E27FC236}">
                <a16:creationId xmlns:a16="http://schemas.microsoft.com/office/drawing/2014/main" id="{23AB6383-326C-5236-615E-26AB66B1299F}"/>
              </a:ext>
            </a:extLst>
          </p:cNvPr>
          <p:cNvPicPr>
            <a:picLocks noChangeAspect="1"/>
          </p:cNvPicPr>
          <p:nvPr/>
        </p:nvPicPr>
        <p:blipFill>
          <a:blip r:embed="rId2"/>
          <a:stretch>
            <a:fillRect/>
          </a:stretch>
        </p:blipFill>
        <p:spPr>
          <a:xfrm flipH="1">
            <a:off x="1362704" y="1360188"/>
            <a:ext cx="2816263" cy="235131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2802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FFFF5-C9C9-68E2-5CBE-6B6E3F35D6C2}"/>
              </a:ext>
            </a:extLst>
          </p:cNvPr>
          <p:cNvPicPr>
            <a:picLocks noChangeAspect="1"/>
          </p:cNvPicPr>
          <p:nvPr/>
        </p:nvPicPr>
        <p:blipFill rotWithShape="1">
          <a:blip r:embed="rId2"/>
          <a:srcRect b="30464"/>
          <a:stretch/>
        </p:blipFill>
        <p:spPr>
          <a:xfrm>
            <a:off x="2118167" y="0"/>
            <a:ext cx="8049641" cy="6886731"/>
          </a:xfrm>
          <a:prstGeom prst="rect">
            <a:avLst/>
          </a:prstGeom>
        </p:spPr>
      </p:pic>
      <p:grpSp>
        <p:nvGrpSpPr>
          <p:cNvPr id="10" name="Group 9">
            <a:extLst>
              <a:ext uri="{FF2B5EF4-FFF2-40B4-BE49-F238E27FC236}">
                <a16:creationId xmlns:a16="http://schemas.microsoft.com/office/drawing/2014/main" id="{CFEC3DDD-1C4A-CFFA-7AA1-C4FE7094CE3B}"/>
              </a:ext>
            </a:extLst>
          </p:cNvPr>
          <p:cNvGrpSpPr/>
          <p:nvPr/>
        </p:nvGrpSpPr>
        <p:grpSpPr>
          <a:xfrm>
            <a:off x="4527962" y="2351313"/>
            <a:ext cx="1814267" cy="1814267"/>
            <a:chOff x="4136077" y="1763485"/>
            <a:chExt cx="2402096" cy="2402096"/>
          </a:xfrm>
        </p:grpSpPr>
        <p:sp>
          <p:nvSpPr>
            <p:cNvPr id="2" name="Oval 1">
              <a:extLst>
                <a:ext uri="{FF2B5EF4-FFF2-40B4-BE49-F238E27FC236}">
                  <a16:creationId xmlns:a16="http://schemas.microsoft.com/office/drawing/2014/main" id="{B95F6D85-F0D5-7214-34B2-345CC015256C}"/>
                </a:ext>
              </a:extLst>
            </p:cNvPr>
            <p:cNvSpPr/>
            <p:nvPr/>
          </p:nvSpPr>
          <p:spPr>
            <a:xfrm>
              <a:off x="4136077" y="1763485"/>
              <a:ext cx="2402096" cy="2402096"/>
            </a:xfrm>
            <a:prstGeom prst="ellipse">
              <a:avLst/>
            </a:prstGeom>
            <a:solidFill>
              <a:srgbClr val="FFC00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108837D-81E7-F5FC-2EFF-36D01619E4D7}"/>
                </a:ext>
              </a:extLst>
            </p:cNvPr>
            <p:cNvSpPr/>
            <p:nvPr/>
          </p:nvSpPr>
          <p:spPr>
            <a:xfrm>
              <a:off x="4136077" y="1763485"/>
              <a:ext cx="2402096" cy="2402096"/>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9EC2241-B1DB-5DF8-FA15-E59977330EA6}"/>
              </a:ext>
            </a:extLst>
          </p:cNvPr>
          <p:cNvGrpSpPr/>
          <p:nvPr/>
        </p:nvGrpSpPr>
        <p:grpSpPr>
          <a:xfrm>
            <a:off x="5693723" y="2351313"/>
            <a:ext cx="1814267" cy="1814267"/>
            <a:chOff x="6477495" y="1763485"/>
            <a:chExt cx="2402096" cy="2402096"/>
          </a:xfrm>
        </p:grpSpPr>
        <p:sp>
          <p:nvSpPr>
            <p:cNvPr id="3" name="Oval 2">
              <a:extLst>
                <a:ext uri="{FF2B5EF4-FFF2-40B4-BE49-F238E27FC236}">
                  <a16:creationId xmlns:a16="http://schemas.microsoft.com/office/drawing/2014/main" id="{9D011CB6-41AD-25E3-0788-933A4A2FCE2B}"/>
                </a:ext>
              </a:extLst>
            </p:cNvPr>
            <p:cNvSpPr/>
            <p:nvPr/>
          </p:nvSpPr>
          <p:spPr>
            <a:xfrm>
              <a:off x="6477495" y="1763485"/>
              <a:ext cx="2402096" cy="2402096"/>
            </a:xfrm>
            <a:prstGeom prst="ellipse">
              <a:avLst/>
            </a:prstGeom>
            <a:solidFill>
              <a:srgbClr val="00B0F0">
                <a:alpha val="50000"/>
              </a:srgb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CCF5A5D-9428-7446-090E-7EECAB074725}"/>
                </a:ext>
              </a:extLst>
            </p:cNvPr>
            <p:cNvSpPr/>
            <p:nvPr/>
          </p:nvSpPr>
          <p:spPr>
            <a:xfrm>
              <a:off x="6477495" y="1763485"/>
              <a:ext cx="2402096" cy="2402096"/>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777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sp>
        <p:nvSpPr>
          <p:cNvPr id="6" name="Round Same-side Corner of Rectangle 5">
            <a:extLst>
              <a:ext uri="{FF2B5EF4-FFF2-40B4-BE49-F238E27FC236}">
                <a16:creationId xmlns:a16="http://schemas.microsoft.com/office/drawing/2014/main" id="{350C8C93-87E7-0B3D-A91B-6AA9FA4D4237}"/>
              </a:ext>
            </a:extLst>
          </p:cNvPr>
          <p:cNvSpPr/>
          <p:nvPr/>
        </p:nvSpPr>
        <p:spPr>
          <a:xfrm rot="16200000">
            <a:off x="7215734" y="-2677992"/>
            <a:ext cx="1321878"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6E742-E0EB-FF4B-D28E-DA7561BABB87}"/>
              </a:ext>
            </a:extLst>
          </p:cNvPr>
          <p:cNvSpPr txBox="1"/>
          <p:nvPr/>
        </p:nvSpPr>
        <p:spPr>
          <a:xfrm>
            <a:off x="3818021" y="1027605"/>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STAGGERED DIVERSIFICATION OF AUSTRALIAN FROGS</a:t>
            </a:r>
          </a:p>
          <a:p>
            <a:pPr algn="r"/>
            <a:r>
              <a:rPr lang="en-US" sz="2400" i="1" dirty="0">
                <a:solidFill>
                  <a:srgbClr val="F87557"/>
                </a:solidFill>
                <a:latin typeface="Neris Light" pitchFamily="2" charset="77"/>
              </a:rPr>
              <a:t>SYSTEMATIC BIOLOGY</a:t>
            </a:r>
          </a:p>
        </p:txBody>
      </p:sp>
      <p:sp>
        <p:nvSpPr>
          <p:cNvPr id="8" name="Round Same-side Corner of Rectangle 7">
            <a:extLst>
              <a:ext uri="{FF2B5EF4-FFF2-40B4-BE49-F238E27FC236}">
                <a16:creationId xmlns:a16="http://schemas.microsoft.com/office/drawing/2014/main" id="{05674054-7360-C048-BF9D-DAE3FC9DFF16}"/>
              </a:ext>
            </a:extLst>
          </p:cNvPr>
          <p:cNvSpPr/>
          <p:nvPr/>
        </p:nvSpPr>
        <p:spPr>
          <a:xfrm rot="5400000">
            <a:off x="3559347" y="-1557485"/>
            <a:ext cx="1511964"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BBC646-B8DE-D091-2D49-09D08A963BDA}"/>
              </a:ext>
            </a:extLst>
          </p:cNvPr>
          <p:cNvSpPr txBox="1"/>
          <p:nvPr/>
        </p:nvSpPr>
        <p:spPr>
          <a:xfrm>
            <a:off x="0" y="20571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TIATRAGUL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THE RAPID RADIATION OF AUSTRALIAN BLINDSNAKES</a:t>
            </a:r>
          </a:p>
          <a:p>
            <a:r>
              <a:rPr lang="en-US" sz="2400" i="1" dirty="0">
                <a:solidFill>
                  <a:srgbClr val="F87557"/>
                </a:solidFill>
                <a:latin typeface="Neris Light" pitchFamily="2" charset="77"/>
              </a:rPr>
              <a:t>MOLECULAR PHYLOGENETICS &amp; EVOLUTION</a:t>
            </a:r>
            <a:endParaRPr lang="en-US" sz="2400" dirty="0">
              <a:solidFill>
                <a:srgbClr val="F87557"/>
              </a:solidFill>
              <a:latin typeface="Neris Light" pitchFamily="2" charset="77"/>
            </a:endParaRPr>
          </a:p>
        </p:txBody>
      </p:sp>
    </p:spTree>
    <p:extLst>
      <p:ext uri="{BB962C8B-B14F-4D97-AF65-F5344CB8AC3E}">
        <p14:creationId xmlns:p14="http://schemas.microsoft.com/office/powerpoint/2010/main" val="191039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sp>
        <p:nvSpPr>
          <p:cNvPr id="6" name="Round Same-side Corner of Rectangle 5">
            <a:extLst>
              <a:ext uri="{FF2B5EF4-FFF2-40B4-BE49-F238E27FC236}">
                <a16:creationId xmlns:a16="http://schemas.microsoft.com/office/drawing/2014/main" id="{350C8C93-87E7-0B3D-A91B-6AA9FA4D4237}"/>
              </a:ext>
            </a:extLst>
          </p:cNvPr>
          <p:cNvSpPr/>
          <p:nvPr/>
        </p:nvSpPr>
        <p:spPr>
          <a:xfrm rot="16200000">
            <a:off x="7215734" y="-2677992"/>
            <a:ext cx="1321878"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6E742-E0EB-FF4B-D28E-DA7561BABB87}"/>
              </a:ext>
            </a:extLst>
          </p:cNvPr>
          <p:cNvSpPr txBox="1"/>
          <p:nvPr/>
        </p:nvSpPr>
        <p:spPr>
          <a:xfrm>
            <a:off x="3818021" y="1027605"/>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STAGGERED DIVERSIFICATION OF AUSTRALIAN FROGS</a:t>
            </a:r>
          </a:p>
          <a:p>
            <a:pPr algn="r"/>
            <a:r>
              <a:rPr lang="en-US" sz="2400" i="1" dirty="0">
                <a:solidFill>
                  <a:srgbClr val="F87557"/>
                </a:solidFill>
                <a:latin typeface="Neris Light" pitchFamily="2" charset="77"/>
              </a:rPr>
              <a:t>SYSTEMATIC BIOLOGY</a:t>
            </a:r>
          </a:p>
        </p:txBody>
      </p:sp>
      <p:sp>
        <p:nvSpPr>
          <p:cNvPr id="8" name="Round Same-side Corner of Rectangle 7">
            <a:extLst>
              <a:ext uri="{FF2B5EF4-FFF2-40B4-BE49-F238E27FC236}">
                <a16:creationId xmlns:a16="http://schemas.microsoft.com/office/drawing/2014/main" id="{05674054-7360-C048-BF9D-DAE3FC9DFF16}"/>
              </a:ext>
            </a:extLst>
          </p:cNvPr>
          <p:cNvSpPr/>
          <p:nvPr/>
        </p:nvSpPr>
        <p:spPr>
          <a:xfrm rot="5400000">
            <a:off x="3559347" y="-1557485"/>
            <a:ext cx="1511964"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BBC646-B8DE-D091-2D49-09D08A963BDA}"/>
              </a:ext>
            </a:extLst>
          </p:cNvPr>
          <p:cNvSpPr txBox="1"/>
          <p:nvPr/>
        </p:nvSpPr>
        <p:spPr>
          <a:xfrm>
            <a:off x="0" y="20571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TIATRAGUL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THE RAPID RADIATION OF AUSTRALIAN BLINDSNAKES</a:t>
            </a:r>
          </a:p>
          <a:p>
            <a:r>
              <a:rPr lang="en-US" sz="2400" i="1" dirty="0">
                <a:solidFill>
                  <a:srgbClr val="F87557"/>
                </a:solidFill>
                <a:latin typeface="Neris Light" pitchFamily="2" charset="77"/>
              </a:rPr>
              <a:t>MOLECULAR PHYLOGENETICS &amp; EVOLUTION</a:t>
            </a:r>
            <a:endParaRPr lang="en-US" sz="2400" dirty="0">
              <a:solidFill>
                <a:srgbClr val="F87557"/>
              </a:solidFill>
              <a:latin typeface="Neris Light" pitchFamily="2" charset="77"/>
            </a:endParaRPr>
          </a:p>
        </p:txBody>
      </p:sp>
      <p:sp>
        <p:nvSpPr>
          <p:cNvPr id="10" name="Round Same-side Corner of Rectangle 9">
            <a:extLst>
              <a:ext uri="{FF2B5EF4-FFF2-40B4-BE49-F238E27FC236}">
                <a16:creationId xmlns:a16="http://schemas.microsoft.com/office/drawing/2014/main" id="{69A441A7-8710-610F-938D-55361D0D58F1}"/>
              </a:ext>
            </a:extLst>
          </p:cNvPr>
          <p:cNvSpPr/>
          <p:nvPr/>
        </p:nvSpPr>
        <p:spPr>
          <a:xfrm rot="16200000">
            <a:off x="7120691" y="-335508"/>
            <a:ext cx="1511964"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32ECBE-CC30-F15E-618A-854A73E87F34}"/>
              </a:ext>
            </a:extLst>
          </p:cNvPr>
          <p:cNvSpPr txBox="1"/>
          <p:nvPr/>
        </p:nvSpPr>
        <p:spPr>
          <a:xfrm>
            <a:off x="3818021" y="3345386"/>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ESQUERRÉ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2020</a:t>
            </a:r>
            <a:r>
              <a:rPr lang="en-US" sz="2400" dirty="0">
                <a:solidFill>
                  <a:schemeClr val="accent4"/>
                </a:solidFill>
                <a:latin typeface="Neris Light" pitchFamily="2" charset="77"/>
              </a:rPr>
              <a:t>/</a:t>
            </a:r>
            <a:r>
              <a:rPr lang="en-US" sz="2400" dirty="0">
                <a:solidFill>
                  <a:srgbClr val="F87557"/>
                </a:solidFill>
                <a:latin typeface="Neris Light" pitchFamily="2" charset="77"/>
              </a:rPr>
              <a:t>2022</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ECOMORPHOLOGICAL DIVERSIFICATION OF PYTHONS</a:t>
            </a:r>
            <a:endParaRPr lang="en-US" sz="2400" i="1" dirty="0">
              <a:solidFill>
                <a:schemeClr val="accent4">
                  <a:lumMod val="75000"/>
                </a:schemeClr>
              </a:solidFill>
              <a:latin typeface="Neris Light" pitchFamily="2" charset="77"/>
            </a:endParaRPr>
          </a:p>
          <a:p>
            <a:pPr algn="r"/>
            <a:r>
              <a:rPr lang="en-US" sz="2400" i="1" dirty="0">
                <a:solidFill>
                  <a:srgbClr val="F87557"/>
                </a:solidFill>
                <a:latin typeface="Neris Light" pitchFamily="2" charset="77"/>
              </a:rPr>
              <a:t>SYSTEMATIC BIOLOGY </a:t>
            </a:r>
            <a:r>
              <a:rPr lang="en-US" sz="2400" i="1" dirty="0">
                <a:solidFill>
                  <a:schemeClr val="accent4"/>
                </a:solidFill>
                <a:latin typeface="Neris Light" pitchFamily="2" charset="77"/>
              </a:rPr>
              <a:t>/</a:t>
            </a:r>
            <a:r>
              <a:rPr lang="en-US" sz="2400" i="1" dirty="0">
                <a:solidFill>
                  <a:srgbClr val="F87557"/>
                </a:solidFill>
                <a:latin typeface="Neris Light" pitchFamily="2" charset="77"/>
              </a:rPr>
              <a:t> BIOLOGY LETTERS</a:t>
            </a:r>
          </a:p>
        </p:txBody>
      </p:sp>
      <p:pic>
        <p:nvPicPr>
          <p:cNvPr id="17" name="Picture 16">
            <a:extLst>
              <a:ext uri="{FF2B5EF4-FFF2-40B4-BE49-F238E27FC236}">
                <a16:creationId xmlns:a16="http://schemas.microsoft.com/office/drawing/2014/main" id="{94FE2326-4BAF-A678-3C60-291C67A4AD8F}"/>
              </a:ext>
            </a:extLst>
          </p:cNvPr>
          <p:cNvPicPr>
            <a:picLocks noChangeAspect="1"/>
          </p:cNvPicPr>
          <p:nvPr/>
        </p:nvPicPr>
        <p:blipFill>
          <a:blip r:embed="rId2"/>
          <a:stretch>
            <a:fillRect/>
          </a:stretch>
        </p:blipFill>
        <p:spPr>
          <a:xfrm flipH="1">
            <a:off x="1014248" y="3735630"/>
            <a:ext cx="4239069" cy="1962532"/>
          </a:xfrm>
          <a:prstGeom prst="rect">
            <a:avLst/>
          </a:prstGeom>
        </p:spPr>
      </p:pic>
    </p:spTree>
    <p:extLst>
      <p:ext uri="{BB962C8B-B14F-4D97-AF65-F5344CB8AC3E}">
        <p14:creationId xmlns:p14="http://schemas.microsoft.com/office/powerpoint/2010/main" val="216174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sp>
        <p:nvSpPr>
          <p:cNvPr id="6" name="Round Same-side Corner of Rectangle 5">
            <a:extLst>
              <a:ext uri="{FF2B5EF4-FFF2-40B4-BE49-F238E27FC236}">
                <a16:creationId xmlns:a16="http://schemas.microsoft.com/office/drawing/2014/main" id="{350C8C93-87E7-0B3D-A91B-6AA9FA4D4237}"/>
              </a:ext>
            </a:extLst>
          </p:cNvPr>
          <p:cNvSpPr/>
          <p:nvPr/>
        </p:nvSpPr>
        <p:spPr>
          <a:xfrm rot="16200000">
            <a:off x="7215734" y="-2677992"/>
            <a:ext cx="1321878"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6E742-E0EB-FF4B-D28E-DA7561BABB87}"/>
              </a:ext>
            </a:extLst>
          </p:cNvPr>
          <p:cNvSpPr txBox="1"/>
          <p:nvPr/>
        </p:nvSpPr>
        <p:spPr>
          <a:xfrm>
            <a:off x="3818021" y="1027605"/>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STAGGERED DIVERSIFICATION OF AUSTRALIAN FROGS</a:t>
            </a:r>
          </a:p>
          <a:p>
            <a:pPr algn="r"/>
            <a:r>
              <a:rPr lang="en-US" sz="2400" i="1" dirty="0">
                <a:solidFill>
                  <a:srgbClr val="F87557"/>
                </a:solidFill>
                <a:latin typeface="Neris Light" pitchFamily="2" charset="77"/>
              </a:rPr>
              <a:t>SYSTEMATIC BIOLOGY</a:t>
            </a:r>
          </a:p>
        </p:txBody>
      </p:sp>
      <p:sp>
        <p:nvSpPr>
          <p:cNvPr id="8" name="Round Same-side Corner of Rectangle 7">
            <a:extLst>
              <a:ext uri="{FF2B5EF4-FFF2-40B4-BE49-F238E27FC236}">
                <a16:creationId xmlns:a16="http://schemas.microsoft.com/office/drawing/2014/main" id="{05674054-7360-C048-BF9D-DAE3FC9DFF16}"/>
              </a:ext>
            </a:extLst>
          </p:cNvPr>
          <p:cNvSpPr/>
          <p:nvPr/>
        </p:nvSpPr>
        <p:spPr>
          <a:xfrm rot="5400000">
            <a:off x="3559347" y="-1557485"/>
            <a:ext cx="1511964"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BBC646-B8DE-D091-2D49-09D08A963BDA}"/>
              </a:ext>
            </a:extLst>
          </p:cNvPr>
          <p:cNvSpPr txBox="1"/>
          <p:nvPr/>
        </p:nvSpPr>
        <p:spPr>
          <a:xfrm>
            <a:off x="0" y="20571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TIATRAGUL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THE RAPID RADIATION OF AUSTRALIAN BLINDSNAKES</a:t>
            </a:r>
          </a:p>
          <a:p>
            <a:r>
              <a:rPr lang="en-US" sz="2400" i="1" dirty="0">
                <a:solidFill>
                  <a:srgbClr val="F87557"/>
                </a:solidFill>
                <a:latin typeface="Neris Light" pitchFamily="2" charset="77"/>
              </a:rPr>
              <a:t>MOLECULAR PHYLOGENETICS &amp; EVOLUTION</a:t>
            </a:r>
            <a:endParaRPr lang="en-US" sz="2400" dirty="0">
              <a:solidFill>
                <a:srgbClr val="F87557"/>
              </a:solidFill>
              <a:latin typeface="Neris Light" pitchFamily="2" charset="77"/>
            </a:endParaRPr>
          </a:p>
        </p:txBody>
      </p:sp>
      <p:sp>
        <p:nvSpPr>
          <p:cNvPr id="10" name="Round Same-side Corner of Rectangle 9">
            <a:extLst>
              <a:ext uri="{FF2B5EF4-FFF2-40B4-BE49-F238E27FC236}">
                <a16:creationId xmlns:a16="http://schemas.microsoft.com/office/drawing/2014/main" id="{69A441A7-8710-610F-938D-55361D0D58F1}"/>
              </a:ext>
            </a:extLst>
          </p:cNvPr>
          <p:cNvSpPr/>
          <p:nvPr/>
        </p:nvSpPr>
        <p:spPr>
          <a:xfrm rot="16200000">
            <a:off x="7120691" y="-335508"/>
            <a:ext cx="1511964"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32ECBE-CC30-F15E-618A-854A73E87F34}"/>
              </a:ext>
            </a:extLst>
          </p:cNvPr>
          <p:cNvSpPr txBox="1"/>
          <p:nvPr/>
        </p:nvSpPr>
        <p:spPr>
          <a:xfrm>
            <a:off x="3818021" y="3345386"/>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ESQUERRÉ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2020</a:t>
            </a:r>
            <a:r>
              <a:rPr lang="en-US" sz="2400" dirty="0">
                <a:solidFill>
                  <a:schemeClr val="accent4"/>
                </a:solidFill>
                <a:latin typeface="Neris Light" pitchFamily="2" charset="77"/>
              </a:rPr>
              <a:t>/</a:t>
            </a:r>
            <a:r>
              <a:rPr lang="en-US" sz="2400" dirty="0">
                <a:solidFill>
                  <a:srgbClr val="F87557"/>
                </a:solidFill>
                <a:latin typeface="Neris Light" pitchFamily="2" charset="77"/>
              </a:rPr>
              <a:t>2022</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ECOMORPHOLOGICAL DIVERSIFICATION OF PYTHONS</a:t>
            </a:r>
            <a:endParaRPr lang="en-US" sz="2400" i="1" dirty="0">
              <a:solidFill>
                <a:schemeClr val="accent4">
                  <a:lumMod val="75000"/>
                </a:schemeClr>
              </a:solidFill>
              <a:latin typeface="Neris Light" pitchFamily="2" charset="77"/>
            </a:endParaRPr>
          </a:p>
          <a:p>
            <a:pPr algn="r"/>
            <a:r>
              <a:rPr lang="en-US" sz="2400" i="1" dirty="0">
                <a:solidFill>
                  <a:srgbClr val="F87557"/>
                </a:solidFill>
                <a:latin typeface="Neris Light" pitchFamily="2" charset="77"/>
              </a:rPr>
              <a:t>SYSTEMATIC BIOLOGY </a:t>
            </a:r>
            <a:r>
              <a:rPr lang="en-US" sz="2400" i="1" dirty="0">
                <a:solidFill>
                  <a:schemeClr val="accent4"/>
                </a:solidFill>
                <a:latin typeface="Neris Light" pitchFamily="2" charset="77"/>
              </a:rPr>
              <a:t>/</a:t>
            </a:r>
            <a:r>
              <a:rPr lang="en-US" sz="2400" i="1" dirty="0">
                <a:solidFill>
                  <a:srgbClr val="F87557"/>
                </a:solidFill>
                <a:latin typeface="Neris Light" pitchFamily="2" charset="77"/>
              </a:rPr>
              <a:t> BIOLOGY LETTERS</a:t>
            </a:r>
          </a:p>
        </p:txBody>
      </p:sp>
      <p:sp>
        <p:nvSpPr>
          <p:cNvPr id="2" name="Round Same-side Corner of Rectangle 1">
            <a:extLst>
              <a:ext uri="{FF2B5EF4-FFF2-40B4-BE49-F238E27FC236}">
                <a16:creationId xmlns:a16="http://schemas.microsoft.com/office/drawing/2014/main" id="{09201182-7AB1-9C8F-5151-769D63009E7D}"/>
              </a:ext>
            </a:extLst>
          </p:cNvPr>
          <p:cNvSpPr/>
          <p:nvPr/>
        </p:nvSpPr>
        <p:spPr>
          <a:xfrm rot="5400000">
            <a:off x="3408947" y="1171937"/>
            <a:ext cx="18127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17F37F-52CC-D864-0B8D-969907482D4E}"/>
              </a:ext>
            </a:extLst>
          </p:cNvPr>
          <p:cNvSpPr txBox="1"/>
          <p:nvPr/>
        </p:nvSpPr>
        <p:spPr>
          <a:xfrm>
            <a:off x="-3" y="4706514"/>
            <a:ext cx="8357937" cy="1569660"/>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PAVÓN-VÁZQUEZ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2021</a:t>
            </a:r>
            <a:r>
              <a:rPr lang="en-US" sz="2400" dirty="0">
                <a:solidFill>
                  <a:schemeClr val="accent4">
                    <a:lumMod val="20000"/>
                    <a:lumOff val="80000"/>
                  </a:schemeClr>
                </a:solidFill>
                <a:latin typeface="Neris Light" pitchFamily="2" charset="77"/>
              </a:rPr>
              <a:t>/</a:t>
            </a:r>
            <a:r>
              <a:rPr lang="en-US" sz="2400" dirty="0">
                <a:solidFill>
                  <a:srgbClr val="F87557"/>
                </a:solidFill>
                <a:latin typeface="Neris Light" pitchFamily="2" charset="77"/>
              </a:rPr>
              <a:t>2021</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INCUMBENCY AND INTROGRESSION IN MONITOR LIZARDS </a:t>
            </a:r>
            <a:endParaRPr lang="en-US" sz="2400" i="1" dirty="0">
              <a:solidFill>
                <a:schemeClr val="accent4">
                  <a:lumMod val="20000"/>
                  <a:lumOff val="80000"/>
                </a:schemeClr>
              </a:solidFill>
              <a:latin typeface="Neris Light" pitchFamily="2" charset="77"/>
            </a:endParaRPr>
          </a:p>
          <a:p>
            <a:r>
              <a:rPr lang="en-US" sz="2400" i="1" dirty="0">
                <a:solidFill>
                  <a:srgbClr val="F87557"/>
                </a:solidFill>
                <a:latin typeface="Neris Light" pitchFamily="2" charset="77"/>
              </a:rPr>
              <a:t>SYSTEMATIC BIOLOGY </a:t>
            </a:r>
            <a:r>
              <a:rPr lang="en-US" sz="2400" i="1" dirty="0">
                <a:solidFill>
                  <a:schemeClr val="accent4">
                    <a:lumMod val="20000"/>
                    <a:lumOff val="80000"/>
                  </a:schemeClr>
                </a:solidFill>
                <a:latin typeface="Neris Light" pitchFamily="2" charset="77"/>
              </a:rPr>
              <a:t>/</a:t>
            </a:r>
          </a:p>
          <a:p>
            <a:r>
              <a:rPr lang="en-US" sz="2400" i="1" dirty="0">
                <a:solidFill>
                  <a:srgbClr val="F87557"/>
                </a:solidFill>
                <a:latin typeface="Neris Light" pitchFamily="2" charset="77"/>
              </a:rPr>
              <a:t>EVOLUTION</a:t>
            </a:r>
            <a:endParaRPr lang="en-US" sz="2400" dirty="0">
              <a:solidFill>
                <a:srgbClr val="F87557"/>
              </a:solidFill>
              <a:latin typeface="Neris Light" pitchFamily="2" charset="77"/>
            </a:endParaRPr>
          </a:p>
        </p:txBody>
      </p:sp>
      <p:pic>
        <p:nvPicPr>
          <p:cNvPr id="14" name="Picture 13">
            <a:extLst>
              <a:ext uri="{FF2B5EF4-FFF2-40B4-BE49-F238E27FC236}">
                <a16:creationId xmlns:a16="http://schemas.microsoft.com/office/drawing/2014/main" id="{6BD31A2A-995C-015C-6246-C76B78A658F9}"/>
              </a:ext>
            </a:extLst>
          </p:cNvPr>
          <p:cNvPicPr>
            <a:picLocks noChangeAspect="1"/>
          </p:cNvPicPr>
          <p:nvPr/>
        </p:nvPicPr>
        <p:blipFill>
          <a:blip r:embed="rId2"/>
          <a:stretch>
            <a:fillRect/>
          </a:stretch>
        </p:blipFill>
        <p:spPr>
          <a:xfrm>
            <a:off x="7368236" y="4659797"/>
            <a:ext cx="5181344" cy="208541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1482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B1F525DE-6CEE-C0F2-F1E8-57DB417E5244}"/>
              </a:ext>
            </a:extLst>
          </p:cNvPr>
          <p:cNvSpPr/>
          <p:nvPr/>
        </p:nvSpPr>
        <p:spPr>
          <a:xfrm rot="5400000">
            <a:off x="3652349" y="-3651743"/>
            <a:ext cx="13259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F53402-5C9A-751D-7F4E-7A5ADFD09521}"/>
              </a:ext>
            </a:extLst>
          </p:cNvPr>
          <p:cNvSpPr txBox="1"/>
          <p:nvPr/>
        </p:nvSpPr>
        <p:spPr>
          <a:xfrm>
            <a:off x="-1" y="1086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BRENNAN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2024</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ORIGINS OF NOVEL MORPHOLOGIES IN TILIQUINI SKINKS</a:t>
            </a:r>
            <a:br>
              <a:rPr lang="en-US" sz="2400" dirty="0">
                <a:solidFill>
                  <a:schemeClr val="accent4">
                    <a:lumMod val="20000"/>
                    <a:lumOff val="80000"/>
                  </a:schemeClr>
                </a:solidFill>
                <a:latin typeface="Neris Light" pitchFamily="2" charset="77"/>
              </a:rPr>
            </a:br>
            <a:r>
              <a:rPr lang="en-US" sz="2400" i="1" dirty="0">
                <a:solidFill>
                  <a:srgbClr val="F87557"/>
                </a:solidFill>
                <a:latin typeface="Neris Light" pitchFamily="2" charset="77"/>
              </a:rPr>
              <a:t>CURRENT BIOLOGY</a:t>
            </a:r>
            <a:endParaRPr lang="en-US" sz="2400" dirty="0">
              <a:solidFill>
                <a:srgbClr val="F87557"/>
              </a:solidFill>
              <a:latin typeface="Neris Light" pitchFamily="2" charset="77"/>
            </a:endParaRPr>
          </a:p>
        </p:txBody>
      </p:sp>
      <p:sp>
        <p:nvSpPr>
          <p:cNvPr id="6" name="Round Same-side Corner of Rectangle 5">
            <a:extLst>
              <a:ext uri="{FF2B5EF4-FFF2-40B4-BE49-F238E27FC236}">
                <a16:creationId xmlns:a16="http://schemas.microsoft.com/office/drawing/2014/main" id="{350C8C93-87E7-0B3D-A91B-6AA9FA4D4237}"/>
              </a:ext>
            </a:extLst>
          </p:cNvPr>
          <p:cNvSpPr/>
          <p:nvPr/>
        </p:nvSpPr>
        <p:spPr>
          <a:xfrm rot="16200000">
            <a:off x="7215734" y="-2677992"/>
            <a:ext cx="1321878"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6E742-E0EB-FF4B-D28E-DA7561BABB87}"/>
              </a:ext>
            </a:extLst>
          </p:cNvPr>
          <p:cNvSpPr txBox="1"/>
          <p:nvPr/>
        </p:nvSpPr>
        <p:spPr>
          <a:xfrm>
            <a:off x="3818021" y="1027605"/>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STAGGERED DIVERSIFICATION OF AUSTRALIAN FROGS</a:t>
            </a:r>
          </a:p>
          <a:p>
            <a:pPr algn="r"/>
            <a:r>
              <a:rPr lang="en-US" sz="2400" i="1" dirty="0">
                <a:solidFill>
                  <a:srgbClr val="F87557"/>
                </a:solidFill>
                <a:latin typeface="Neris Light" pitchFamily="2" charset="77"/>
              </a:rPr>
              <a:t>SYSTEMATIC BIOLOGY</a:t>
            </a:r>
          </a:p>
        </p:txBody>
      </p:sp>
      <p:sp>
        <p:nvSpPr>
          <p:cNvPr id="8" name="Round Same-side Corner of Rectangle 7">
            <a:extLst>
              <a:ext uri="{FF2B5EF4-FFF2-40B4-BE49-F238E27FC236}">
                <a16:creationId xmlns:a16="http://schemas.microsoft.com/office/drawing/2014/main" id="{05674054-7360-C048-BF9D-DAE3FC9DFF16}"/>
              </a:ext>
            </a:extLst>
          </p:cNvPr>
          <p:cNvSpPr/>
          <p:nvPr/>
        </p:nvSpPr>
        <p:spPr>
          <a:xfrm rot="5400000">
            <a:off x="3559347" y="-1557485"/>
            <a:ext cx="1511964"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0BBC646-B8DE-D091-2D49-09D08A963BDA}"/>
              </a:ext>
            </a:extLst>
          </p:cNvPr>
          <p:cNvSpPr txBox="1"/>
          <p:nvPr/>
        </p:nvSpPr>
        <p:spPr>
          <a:xfrm>
            <a:off x="0" y="2057149"/>
            <a:ext cx="8357937" cy="1200329"/>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TIATRAGUL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2023</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THE RAPID RADIATION OF AUSTRALIAN BLINDSNAKES</a:t>
            </a:r>
          </a:p>
          <a:p>
            <a:r>
              <a:rPr lang="en-US" sz="2400" i="1" dirty="0">
                <a:solidFill>
                  <a:srgbClr val="F87557"/>
                </a:solidFill>
                <a:latin typeface="Neris Light" pitchFamily="2" charset="77"/>
              </a:rPr>
              <a:t>MOLECULAR PHYLOGENETICS &amp; EVOLUTION</a:t>
            </a:r>
            <a:endParaRPr lang="en-US" sz="2400" dirty="0">
              <a:solidFill>
                <a:srgbClr val="F87557"/>
              </a:solidFill>
              <a:latin typeface="Neris Light" pitchFamily="2" charset="77"/>
            </a:endParaRPr>
          </a:p>
        </p:txBody>
      </p:sp>
      <p:sp>
        <p:nvSpPr>
          <p:cNvPr id="10" name="Round Same-side Corner of Rectangle 9">
            <a:extLst>
              <a:ext uri="{FF2B5EF4-FFF2-40B4-BE49-F238E27FC236}">
                <a16:creationId xmlns:a16="http://schemas.microsoft.com/office/drawing/2014/main" id="{69A441A7-8710-610F-938D-55361D0D58F1}"/>
              </a:ext>
            </a:extLst>
          </p:cNvPr>
          <p:cNvSpPr/>
          <p:nvPr/>
        </p:nvSpPr>
        <p:spPr>
          <a:xfrm rot="16200000">
            <a:off x="7120691" y="-335508"/>
            <a:ext cx="1511964"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32ECBE-CC30-F15E-618A-854A73E87F34}"/>
              </a:ext>
            </a:extLst>
          </p:cNvPr>
          <p:cNvSpPr txBox="1"/>
          <p:nvPr/>
        </p:nvSpPr>
        <p:spPr>
          <a:xfrm>
            <a:off x="3818021" y="3345386"/>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ESQUERRÉ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2020</a:t>
            </a:r>
            <a:r>
              <a:rPr lang="en-US" sz="2400" dirty="0">
                <a:solidFill>
                  <a:schemeClr val="accent4"/>
                </a:solidFill>
                <a:latin typeface="Neris Light" pitchFamily="2" charset="77"/>
              </a:rPr>
              <a:t>/</a:t>
            </a:r>
            <a:r>
              <a:rPr lang="en-US" sz="2400" dirty="0">
                <a:solidFill>
                  <a:srgbClr val="F87557"/>
                </a:solidFill>
                <a:latin typeface="Neris Light" pitchFamily="2" charset="77"/>
              </a:rPr>
              <a:t>2022</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ECOMORPHOLOGICAL DIVERSIFICATION OF PYTHONS</a:t>
            </a:r>
            <a:endParaRPr lang="en-US" sz="2400" i="1" dirty="0">
              <a:solidFill>
                <a:schemeClr val="accent4">
                  <a:lumMod val="75000"/>
                </a:schemeClr>
              </a:solidFill>
              <a:latin typeface="Neris Light" pitchFamily="2" charset="77"/>
            </a:endParaRPr>
          </a:p>
          <a:p>
            <a:pPr algn="r"/>
            <a:r>
              <a:rPr lang="en-US" sz="2400" i="1" dirty="0">
                <a:solidFill>
                  <a:srgbClr val="F87557"/>
                </a:solidFill>
                <a:latin typeface="Neris Light" pitchFamily="2" charset="77"/>
              </a:rPr>
              <a:t>SYSTEMATIC BIOLOGY </a:t>
            </a:r>
            <a:r>
              <a:rPr lang="en-US" sz="2400" i="1" dirty="0">
                <a:solidFill>
                  <a:schemeClr val="accent4"/>
                </a:solidFill>
                <a:latin typeface="Neris Light" pitchFamily="2" charset="77"/>
              </a:rPr>
              <a:t>/</a:t>
            </a:r>
            <a:r>
              <a:rPr lang="en-US" sz="2400" i="1" dirty="0">
                <a:solidFill>
                  <a:srgbClr val="F87557"/>
                </a:solidFill>
                <a:latin typeface="Neris Light" pitchFamily="2" charset="77"/>
              </a:rPr>
              <a:t> BIOLOGY LETTERS</a:t>
            </a:r>
          </a:p>
        </p:txBody>
      </p:sp>
      <p:sp>
        <p:nvSpPr>
          <p:cNvPr id="2" name="Round Same-side Corner of Rectangle 1">
            <a:extLst>
              <a:ext uri="{FF2B5EF4-FFF2-40B4-BE49-F238E27FC236}">
                <a16:creationId xmlns:a16="http://schemas.microsoft.com/office/drawing/2014/main" id="{09201182-7AB1-9C8F-5151-769D63009E7D}"/>
              </a:ext>
            </a:extLst>
          </p:cNvPr>
          <p:cNvSpPr/>
          <p:nvPr/>
        </p:nvSpPr>
        <p:spPr>
          <a:xfrm rot="5400000">
            <a:off x="3408947" y="1171937"/>
            <a:ext cx="1812758" cy="8630654"/>
          </a:xfrm>
          <a:prstGeom prst="round2SameRect">
            <a:avLst>
              <a:gd name="adj1" fmla="val 44690"/>
              <a:gd name="adj2" fmla="val 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17F37F-52CC-D864-0B8D-969907482D4E}"/>
              </a:ext>
            </a:extLst>
          </p:cNvPr>
          <p:cNvSpPr txBox="1"/>
          <p:nvPr/>
        </p:nvSpPr>
        <p:spPr>
          <a:xfrm>
            <a:off x="-3" y="4706514"/>
            <a:ext cx="8357937" cy="1569660"/>
          </a:xfrm>
          <a:prstGeom prst="rect">
            <a:avLst/>
          </a:prstGeom>
          <a:noFill/>
        </p:spPr>
        <p:txBody>
          <a:bodyPr wrap="square" rtlCol="0">
            <a:spAutoFit/>
          </a:bodyPr>
          <a:lstStyle/>
          <a:p>
            <a:r>
              <a:rPr lang="en-US" sz="2400" dirty="0">
                <a:solidFill>
                  <a:schemeClr val="accent4">
                    <a:lumMod val="20000"/>
                    <a:lumOff val="80000"/>
                  </a:schemeClr>
                </a:solidFill>
                <a:latin typeface="Neris Light" pitchFamily="2" charset="77"/>
              </a:rPr>
              <a:t>PAVÓN-VÁZQUEZ </a:t>
            </a:r>
            <a:r>
              <a:rPr lang="en-US" sz="2400" i="1" dirty="0">
                <a:solidFill>
                  <a:schemeClr val="accent4">
                    <a:lumMod val="20000"/>
                    <a:lumOff val="80000"/>
                  </a:schemeClr>
                </a:solidFill>
                <a:latin typeface="Neris Light" pitchFamily="2" charset="77"/>
              </a:rPr>
              <a:t>ET AL</a:t>
            </a:r>
            <a:r>
              <a:rPr lang="en-US" sz="2400" dirty="0">
                <a:solidFill>
                  <a:schemeClr val="accent4">
                    <a:lumMod val="20000"/>
                    <a:lumOff val="80000"/>
                  </a:schemeClr>
                </a:solidFill>
                <a:latin typeface="Neris Light" pitchFamily="2" charset="77"/>
              </a:rPr>
              <a:t>. (</a:t>
            </a:r>
            <a:r>
              <a:rPr lang="en-US" sz="2400" dirty="0">
                <a:solidFill>
                  <a:srgbClr val="F87557"/>
                </a:solidFill>
                <a:latin typeface="Neris Light" pitchFamily="2" charset="77"/>
              </a:rPr>
              <a:t>2021</a:t>
            </a:r>
            <a:r>
              <a:rPr lang="en-US" sz="2400" dirty="0">
                <a:solidFill>
                  <a:schemeClr val="accent4">
                    <a:lumMod val="20000"/>
                    <a:lumOff val="80000"/>
                  </a:schemeClr>
                </a:solidFill>
                <a:latin typeface="Neris Light" pitchFamily="2" charset="77"/>
              </a:rPr>
              <a:t>/</a:t>
            </a:r>
            <a:r>
              <a:rPr lang="en-US" sz="2400" dirty="0">
                <a:solidFill>
                  <a:srgbClr val="F87557"/>
                </a:solidFill>
                <a:latin typeface="Neris Light" pitchFamily="2" charset="77"/>
              </a:rPr>
              <a:t>2021</a:t>
            </a:r>
            <a:r>
              <a:rPr lang="en-US" sz="2400" dirty="0">
                <a:solidFill>
                  <a:schemeClr val="accent4">
                    <a:lumMod val="20000"/>
                    <a:lumOff val="80000"/>
                  </a:schemeClr>
                </a:solidFill>
                <a:latin typeface="Neris Light" pitchFamily="2" charset="77"/>
              </a:rPr>
              <a:t>).</a:t>
            </a:r>
            <a:br>
              <a:rPr lang="en-US" sz="2400" dirty="0">
                <a:solidFill>
                  <a:schemeClr val="accent4">
                    <a:lumMod val="20000"/>
                    <a:lumOff val="80000"/>
                  </a:schemeClr>
                </a:solidFill>
                <a:latin typeface="Neris Light" pitchFamily="2" charset="77"/>
              </a:rPr>
            </a:br>
            <a:r>
              <a:rPr lang="en-US" sz="2400" dirty="0">
                <a:solidFill>
                  <a:schemeClr val="accent4">
                    <a:lumMod val="20000"/>
                    <a:lumOff val="80000"/>
                  </a:schemeClr>
                </a:solidFill>
                <a:latin typeface="Neris Light" pitchFamily="2" charset="77"/>
              </a:rPr>
              <a:t>INCUMBENCY AND INTROGRESSION IN MONITOR LIZARDS </a:t>
            </a:r>
            <a:endParaRPr lang="en-US" sz="2400" i="1" dirty="0">
              <a:solidFill>
                <a:schemeClr val="accent4">
                  <a:lumMod val="20000"/>
                  <a:lumOff val="80000"/>
                </a:schemeClr>
              </a:solidFill>
              <a:latin typeface="Neris Light" pitchFamily="2" charset="77"/>
            </a:endParaRPr>
          </a:p>
          <a:p>
            <a:r>
              <a:rPr lang="en-US" sz="2400" i="1" dirty="0">
                <a:solidFill>
                  <a:srgbClr val="F87557"/>
                </a:solidFill>
                <a:latin typeface="Neris Light" pitchFamily="2" charset="77"/>
              </a:rPr>
              <a:t>SYSTEMATIC BIOLOGY </a:t>
            </a:r>
            <a:r>
              <a:rPr lang="en-US" sz="2400" i="1" dirty="0">
                <a:solidFill>
                  <a:schemeClr val="accent4">
                    <a:lumMod val="20000"/>
                    <a:lumOff val="80000"/>
                  </a:schemeClr>
                </a:solidFill>
                <a:latin typeface="Neris Light" pitchFamily="2" charset="77"/>
              </a:rPr>
              <a:t>/</a:t>
            </a:r>
          </a:p>
          <a:p>
            <a:r>
              <a:rPr lang="en-US" sz="2400" i="1" dirty="0">
                <a:solidFill>
                  <a:srgbClr val="F87557"/>
                </a:solidFill>
                <a:latin typeface="Neris Light" pitchFamily="2" charset="77"/>
              </a:rPr>
              <a:t>EVOLUTION</a:t>
            </a:r>
            <a:endParaRPr lang="en-US" sz="2400" dirty="0">
              <a:solidFill>
                <a:srgbClr val="F87557"/>
              </a:solidFill>
              <a:latin typeface="Neris Light" pitchFamily="2" charset="77"/>
            </a:endParaRPr>
          </a:p>
        </p:txBody>
      </p:sp>
      <p:sp>
        <p:nvSpPr>
          <p:cNvPr id="12" name="Round Same-side Corner of Rectangle 11">
            <a:extLst>
              <a:ext uri="{FF2B5EF4-FFF2-40B4-BE49-F238E27FC236}">
                <a16:creationId xmlns:a16="http://schemas.microsoft.com/office/drawing/2014/main" id="{2E8F483A-1219-96C7-024B-CCF3B2C4F116}"/>
              </a:ext>
            </a:extLst>
          </p:cNvPr>
          <p:cNvSpPr/>
          <p:nvPr/>
        </p:nvSpPr>
        <p:spPr>
          <a:xfrm rot="16200000">
            <a:off x="7104649" y="1988794"/>
            <a:ext cx="1511964" cy="8630654"/>
          </a:xfrm>
          <a:prstGeom prst="round2SameRect">
            <a:avLst>
              <a:gd name="adj1" fmla="val 44690"/>
              <a:gd name="adj2" fmla="val 0"/>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421C3B-821F-8881-826C-95CADAB06E50}"/>
              </a:ext>
            </a:extLst>
          </p:cNvPr>
          <p:cNvSpPr txBox="1"/>
          <p:nvPr/>
        </p:nvSpPr>
        <p:spPr>
          <a:xfrm>
            <a:off x="3801979" y="5669688"/>
            <a:ext cx="8357937" cy="1200329"/>
          </a:xfrm>
          <a:prstGeom prst="rect">
            <a:avLst/>
          </a:prstGeom>
          <a:noFill/>
        </p:spPr>
        <p:txBody>
          <a:bodyPr wrap="square" rtlCol="0">
            <a:spAutoFit/>
          </a:bodyPr>
          <a:lstStyle/>
          <a:p>
            <a:pPr algn="r"/>
            <a:r>
              <a:rPr lang="en-US" sz="2400" dirty="0">
                <a:solidFill>
                  <a:schemeClr val="accent4">
                    <a:lumMod val="75000"/>
                  </a:schemeClr>
                </a:solidFill>
                <a:latin typeface="Neris Light" pitchFamily="2" charset="77"/>
              </a:rPr>
              <a:t>BRENNAN </a:t>
            </a:r>
            <a:r>
              <a:rPr lang="en-US" sz="2400" i="1" dirty="0">
                <a:solidFill>
                  <a:schemeClr val="accent4">
                    <a:lumMod val="75000"/>
                  </a:schemeClr>
                </a:solidFill>
                <a:latin typeface="Neris Light" pitchFamily="2" charset="77"/>
              </a:rPr>
              <a:t>ET AL</a:t>
            </a:r>
            <a:r>
              <a:rPr lang="en-US" sz="2400" dirty="0">
                <a:solidFill>
                  <a:schemeClr val="accent4">
                    <a:lumMod val="75000"/>
                  </a:schemeClr>
                </a:solidFill>
                <a:latin typeface="Neris Light" pitchFamily="2" charset="77"/>
              </a:rPr>
              <a:t>. (</a:t>
            </a:r>
            <a:r>
              <a:rPr lang="en-US" sz="2400" dirty="0">
                <a:solidFill>
                  <a:srgbClr val="F87557"/>
                </a:solidFill>
                <a:latin typeface="Neris Light" pitchFamily="2" charset="77"/>
              </a:rPr>
              <a:t>2021</a:t>
            </a:r>
            <a:r>
              <a:rPr lang="en-US" sz="2400" dirty="0">
                <a:solidFill>
                  <a:schemeClr val="accent4">
                    <a:lumMod val="75000"/>
                  </a:schemeClr>
                </a:solidFill>
                <a:latin typeface="Neris Light" pitchFamily="2" charset="77"/>
              </a:rPr>
              <a:t>).</a:t>
            </a:r>
            <a:br>
              <a:rPr lang="en-US" sz="2400" dirty="0">
                <a:solidFill>
                  <a:schemeClr val="accent4">
                    <a:lumMod val="75000"/>
                  </a:schemeClr>
                </a:solidFill>
                <a:latin typeface="Neris Light" pitchFamily="2" charset="77"/>
              </a:rPr>
            </a:br>
            <a:r>
              <a:rPr lang="en-US" sz="2400" dirty="0">
                <a:solidFill>
                  <a:schemeClr val="accent4">
                    <a:lumMod val="75000"/>
                  </a:schemeClr>
                </a:solidFill>
                <a:latin typeface="Neris Light" pitchFamily="2" charset="77"/>
              </a:rPr>
              <a:t>CHARACTER DISPLACEMENT IN MONITOR LIZARDS</a:t>
            </a:r>
            <a:endParaRPr lang="en-US" sz="2400" i="1" dirty="0">
              <a:solidFill>
                <a:schemeClr val="accent4">
                  <a:lumMod val="75000"/>
                </a:schemeClr>
              </a:solidFill>
              <a:latin typeface="Neris Light" pitchFamily="2" charset="77"/>
            </a:endParaRPr>
          </a:p>
          <a:p>
            <a:pPr algn="r"/>
            <a:r>
              <a:rPr lang="en-US" sz="2400" i="1" dirty="0">
                <a:solidFill>
                  <a:srgbClr val="F87557"/>
                </a:solidFill>
                <a:latin typeface="Neris Light" pitchFamily="2" charset="77"/>
              </a:rPr>
              <a:t>SYSTEMATIC BIOLOGY</a:t>
            </a:r>
          </a:p>
        </p:txBody>
      </p:sp>
    </p:spTree>
    <p:extLst>
      <p:ext uri="{BB962C8B-B14F-4D97-AF65-F5344CB8AC3E}">
        <p14:creationId xmlns:p14="http://schemas.microsoft.com/office/powerpoint/2010/main" val="3738183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42DE1A0-5928-8032-60AC-A91E190D0460}"/>
              </a:ext>
            </a:extLst>
          </p:cNvPr>
          <p:cNvSpPr/>
          <p:nvPr/>
        </p:nvSpPr>
        <p:spPr>
          <a:xfrm>
            <a:off x="762000" y="5576046"/>
            <a:ext cx="10668000" cy="1281953"/>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8A3439-E900-2686-ECDB-D54208D5F090}"/>
              </a:ext>
            </a:extLst>
          </p:cNvPr>
          <p:cNvSpPr txBox="1"/>
          <p:nvPr/>
        </p:nvSpPr>
        <p:spPr>
          <a:xfrm>
            <a:off x="762000" y="6024281"/>
            <a:ext cx="10667999" cy="833719"/>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 perfect </a:t>
            </a:r>
            <a:r>
              <a:rPr lang="en-US" sz="4400" dirty="0">
                <a:latin typeface="Helvetica Light" panose="020B0403020202020204" pitchFamily="34" charset="0"/>
              </a:rPr>
              <a:t>resource</a:t>
            </a:r>
            <a:r>
              <a:rPr lang="en-US" sz="4400" dirty="0">
                <a:solidFill>
                  <a:schemeClr val="bg1"/>
                </a:solidFill>
                <a:latin typeface="Helvetica Light" panose="020B0403020202020204" pitchFamily="34" charset="0"/>
              </a:rPr>
              <a:t> for student projects </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484891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42DE1A0-5928-8032-60AC-A91E190D0460}"/>
              </a:ext>
            </a:extLst>
          </p:cNvPr>
          <p:cNvSpPr/>
          <p:nvPr/>
        </p:nvSpPr>
        <p:spPr>
          <a:xfrm>
            <a:off x="762000" y="5576046"/>
            <a:ext cx="10668000" cy="1281953"/>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8A3439-E900-2686-ECDB-D54208D5F090}"/>
              </a:ext>
            </a:extLst>
          </p:cNvPr>
          <p:cNvSpPr txBox="1"/>
          <p:nvPr/>
        </p:nvSpPr>
        <p:spPr>
          <a:xfrm>
            <a:off x="762000" y="6024281"/>
            <a:ext cx="10667999" cy="833719"/>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 perfect </a:t>
            </a:r>
            <a:r>
              <a:rPr lang="en-US" sz="4400" dirty="0">
                <a:latin typeface="Helvetica Light" panose="020B0403020202020204" pitchFamily="34" charset="0"/>
              </a:rPr>
              <a:t>resource</a:t>
            </a:r>
            <a:r>
              <a:rPr lang="en-US" sz="4400" dirty="0">
                <a:solidFill>
                  <a:schemeClr val="bg1"/>
                </a:solidFill>
                <a:latin typeface="Helvetica Light" panose="020B0403020202020204" pitchFamily="34" charset="0"/>
              </a:rPr>
              <a:t> for student projects </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nvGrpSpPr>
          <p:cNvPr id="8" name="Group 7">
            <a:extLst>
              <a:ext uri="{FF2B5EF4-FFF2-40B4-BE49-F238E27FC236}">
                <a16:creationId xmlns:a16="http://schemas.microsoft.com/office/drawing/2014/main" id="{4BF195EB-E5F4-C9EA-880E-D37A5295055E}"/>
              </a:ext>
            </a:extLst>
          </p:cNvPr>
          <p:cNvGrpSpPr/>
          <p:nvPr/>
        </p:nvGrpSpPr>
        <p:grpSpPr>
          <a:xfrm>
            <a:off x="762000" y="788894"/>
            <a:ext cx="3191435" cy="4249271"/>
            <a:chOff x="609600" y="788894"/>
            <a:chExt cx="3191435" cy="4249271"/>
          </a:xfrm>
        </p:grpSpPr>
        <p:sp>
          <p:nvSpPr>
            <p:cNvPr id="6" name="Rounded Rectangle 5">
              <a:extLst>
                <a:ext uri="{FF2B5EF4-FFF2-40B4-BE49-F238E27FC236}">
                  <a16:creationId xmlns:a16="http://schemas.microsoft.com/office/drawing/2014/main" id="{FF3F66AD-33E3-5C99-CF30-ACE06A277E16}"/>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57E7FB-B6F0-6AB4-08E7-BD20A350FC28}"/>
                </a:ext>
              </a:extLst>
            </p:cNvPr>
            <p:cNvSpPr txBox="1"/>
            <p:nvPr/>
          </p:nvSpPr>
          <p:spPr>
            <a:xfrm>
              <a:off x="609600" y="1882588"/>
              <a:ext cx="3191435" cy="3012141"/>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processed molecular data</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Tree>
    <p:extLst>
      <p:ext uri="{BB962C8B-B14F-4D97-AF65-F5344CB8AC3E}">
        <p14:creationId xmlns:p14="http://schemas.microsoft.com/office/powerpoint/2010/main" val="157075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42DE1A0-5928-8032-60AC-A91E190D0460}"/>
              </a:ext>
            </a:extLst>
          </p:cNvPr>
          <p:cNvSpPr/>
          <p:nvPr/>
        </p:nvSpPr>
        <p:spPr>
          <a:xfrm>
            <a:off x="762000" y="5576046"/>
            <a:ext cx="10668000" cy="1281953"/>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8A3439-E900-2686-ECDB-D54208D5F090}"/>
              </a:ext>
            </a:extLst>
          </p:cNvPr>
          <p:cNvSpPr txBox="1"/>
          <p:nvPr/>
        </p:nvSpPr>
        <p:spPr>
          <a:xfrm>
            <a:off x="762000" y="6024281"/>
            <a:ext cx="10667999" cy="833719"/>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 perfect </a:t>
            </a:r>
            <a:r>
              <a:rPr lang="en-US" sz="4400" dirty="0">
                <a:latin typeface="Helvetica Light" panose="020B0403020202020204" pitchFamily="34" charset="0"/>
              </a:rPr>
              <a:t>resource</a:t>
            </a:r>
            <a:r>
              <a:rPr lang="en-US" sz="4400" dirty="0">
                <a:solidFill>
                  <a:schemeClr val="bg1"/>
                </a:solidFill>
                <a:latin typeface="Helvetica Light" panose="020B0403020202020204" pitchFamily="34" charset="0"/>
              </a:rPr>
              <a:t> for student projects </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nvGrpSpPr>
          <p:cNvPr id="8" name="Group 7">
            <a:extLst>
              <a:ext uri="{FF2B5EF4-FFF2-40B4-BE49-F238E27FC236}">
                <a16:creationId xmlns:a16="http://schemas.microsoft.com/office/drawing/2014/main" id="{4BF195EB-E5F4-C9EA-880E-D37A5295055E}"/>
              </a:ext>
            </a:extLst>
          </p:cNvPr>
          <p:cNvGrpSpPr/>
          <p:nvPr/>
        </p:nvGrpSpPr>
        <p:grpSpPr>
          <a:xfrm>
            <a:off x="762000" y="788894"/>
            <a:ext cx="3191435" cy="4249271"/>
            <a:chOff x="609600" y="788894"/>
            <a:chExt cx="3191435" cy="4249271"/>
          </a:xfrm>
        </p:grpSpPr>
        <p:sp>
          <p:nvSpPr>
            <p:cNvPr id="6" name="Rounded Rectangle 5">
              <a:extLst>
                <a:ext uri="{FF2B5EF4-FFF2-40B4-BE49-F238E27FC236}">
                  <a16:creationId xmlns:a16="http://schemas.microsoft.com/office/drawing/2014/main" id="{FF3F66AD-33E3-5C99-CF30-ACE06A277E16}"/>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57E7FB-B6F0-6AB4-08E7-BD20A350FC28}"/>
                </a:ext>
              </a:extLst>
            </p:cNvPr>
            <p:cNvSpPr txBox="1"/>
            <p:nvPr/>
          </p:nvSpPr>
          <p:spPr>
            <a:xfrm>
              <a:off x="609600" y="1882588"/>
              <a:ext cx="3191435" cy="3012141"/>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processed molecular data</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9" name="Group 8">
            <a:extLst>
              <a:ext uri="{FF2B5EF4-FFF2-40B4-BE49-F238E27FC236}">
                <a16:creationId xmlns:a16="http://schemas.microsoft.com/office/drawing/2014/main" id="{252ACBE4-D114-9DAF-06BE-8A5AFA25AD68}"/>
              </a:ext>
            </a:extLst>
          </p:cNvPr>
          <p:cNvGrpSpPr/>
          <p:nvPr/>
        </p:nvGrpSpPr>
        <p:grpSpPr>
          <a:xfrm>
            <a:off x="4500281" y="788894"/>
            <a:ext cx="3191435" cy="4249271"/>
            <a:chOff x="609600" y="788894"/>
            <a:chExt cx="3191435" cy="4249271"/>
          </a:xfrm>
        </p:grpSpPr>
        <p:sp>
          <p:nvSpPr>
            <p:cNvPr id="10" name="Rounded Rectangle 9">
              <a:extLst>
                <a:ext uri="{FF2B5EF4-FFF2-40B4-BE49-F238E27FC236}">
                  <a16:creationId xmlns:a16="http://schemas.microsoft.com/office/drawing/2014/main" id="{A89112C0-E6D4-DC5B-C789-061879F70E84}"/>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D264FA-1EB6-3A22-431F-C1594055B896}"/>
                </a:ext>
              </a:extLst>
            </p:cNvPr>
            <p:cNvSpPr txBox="1"/>
            <p:nvPr/>
          </p:nvSpPr>
          <p:spPr>
            <a:xfrm>
              <a:off x="609600" y="1882588"/>
              <a:ext cx="3191435" cy="3012141"/>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existing morphology data</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Tree>
    <p:extLst>
      <p:ext uri="{BB962C8B-B14F-4D97-AF65-F5344CB8AC3E}">
        <p14:creationId xmlns:p14="http://schemas.microsoft.com/office/powerpoint/2010/main" val="3453278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side Corner of Rectangle 3">
            <a:extLst>
              <a:ext uri="{FF2B5EF4-FFF2-40B4-BE49-F238E27FC236}">
                <a16:creationId xmlns:a16="http://schemas.microsoft.com/office/drawing/2014/main" id="{242DE1A0-5928-8032-60AC-A91E190D0460}"/>
              </a:ext>
            </a:extLst>
          </p:cNvPr>
          <p:cNvSpPr/>
          <p:nvPr/>
        </p:nvSpPr>
        <p:spPr>
          <a:xfrm>
            <a:off x="762000" y="5576046"/>
            <a:ext cx="10668000" cy="1281953"/>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8A3439-E900-2686-ECDB-D54208D5F090}"/>
              </a:ext>
            </a:extLst>
          </p:cNvPr>
          <p:cNvSpPr txBox="1"/>
          <p:nvPr/>
        </p:nvSpPr>
        <p:spPr>
          <a:xfrm>
            <a:off x="762000" y="6024281"/>
            <a:ext cx="10667999" cy="833719"/>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 perfect </a:t>
            </a:r>
            <a:r>
              <a:rPr lang="en-US" sz="4400" dirty="0">
                <a:latin typeface="Helvetica Light" panose="020B0403020202020204" pitchFamily="34" charset="0"/>
              </a:rPr>
              <a:t>resource</a:t>
            </a:r>
            <a:r>
              <a:rPr lang="en-US" sz="4400" dirty="0">
                <a:solidFill>
                  <a:schemeClr val="bg1"/>
                </a:solidFill>
                <a:latin typeface="Helvetica Light" panose="020B0403020202020204" pitchFamily="34" charset="0"/>
              </a:rPr>
              <a:t> for student projects </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nvGrpSpPr>
          <p:cNvPr id="8" name="Group 7">
            <a:extLst>
              <a:ext uri="{FF2B5EF4-FFF2-40B4-BE49-F238E27FC236}">
                <a16:creationId xmlns:a16="http://schemas.microsoft.com/office/drawing/2014/main" id="{4BF195EB-E5F4-C9EA-880E-D37A5295055E}"/>
              </a:ext>
            </a:extLst>
          </p:cNvPr>
          <p:cNvGrpSpPr/>
          <p:nvPr/>
        </p:nvGrpSpPr>
        <p:grpSpPr>
          <a:xfrm>
            <a:off x="762000" y="788894"/>
            <a:ext cx="3191435" cy="4249271"/>
            <a:chOff x="609600" y="788894"/>
            <a:chExt cx="3191435" cy="4249271"/>
          </a:xfrm>
        </p:grpSpPr>
        <p:sp>
          <p:nvSpPr>
            <p:cNvPr id="6" name="Rounded Rectangle 5">
              <a:extLst>
                <a:ext uri="{FF2B5EF4-FFF2-40B4-BE49-F238E27FC236}">
                  <a16:creationId xmlns:a16="http://schemas.microsoft.com/office/drawing/2014/main" id="{FF3F66AD-33E3-5C99-CF30-ACE06A277E16}"/>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57E7FB-B6F0-6AB4-08E7-BD20A350FC28}"/>
                </a:ext>
              </a:extLst>
            </p:cNvPr>
            <p:cNvSpPr txBox="1"/>
            <p:nvPr/>
          </p:nvSpPr>
          <p:spPr>
            <a:xfrm>
              <a:off x="609600" y="1882588"/>
              <a:ext cx="3191435" cy="3012141"/>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processed molecular data</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9" name="Group 8">
            <a:extLst>
              <a:ext uri="{FF2B5EF4-FFF2-40B4-BE49-F238E27FC236}">
                <a16:creationId xmlns:a16="http://schemas.microsoft.com/office/drawing/2014/main" id="{252ACBE4-D114-9DAF-06BE-8A5AFA25AD68}"/>
              </a:ext>
            </a:extLst>
          </p:cNvPr>
          <p:cNvGrpSpPr/>
          <p:nvPr/>
        </p:nvGrpSpPr>
        <p:grpSpPr>
          <a:xfrm>
            <a:off x="4500281" y="788894"/>
            <a:ext cx="3191435" cy="4249271"/>
            <a:chOff x="609600" y="788894"/>
            <a:chExt cx="3191435" cy="4249271"/>
          </a:xfrm>
        </p:grpSpPr>
        <p:sp>
          <p:nvSpPr>
            <p:cNvPr id="10" name="Rounded Rectangle 9">
              <a:extLst>
                <a:ext uri="{FF2B5EF4-FFF2-40B4-BE49-F238E27FC236}">
                  <a16:creationId xmlns:a16="http://schemas.microsoft.com/office/drawing/2014/main" id="{A89112C0-E6D4-DC5B-C789-061879F70E84}"/>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D264FA-1EB6-3A22-431F-C1594055B896}"/>
                </a:ext>
              </a:extLst>
            </p:cNvPr>
            <p:cNvSpPr txBox="1"/>
            <p:nvPr/>
          </p:nvSpPr>
          <p:spPr>
            <a:xfrm>
              <a:off x="609600" y="1882588"/>
              <a:ext cx="3191435" cy="3012141"/>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existing morphology data</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12" name="Group 11">
            <a:extLst>
              <a:ext uri="{FF2B5EF4-FFF2-40B4-BE49-F238E27FC236}">
                <a16:creationId xmlns:a16="http://schemas.microsoft.com/office/drawing/2014/main" id="{E4333C8D-DE13-7B3D-F35A-33CF58164F94}"/>
              </a:ext>
            </a:extLst>
          </p:cNvPr>
          <p:cNvGrpSpPr/>
          <p:nvPr/>
        </p:nvGrpSpPr>
        <p:grpSpPr>
          <a:xfrm>
            <a:off x="8238564" y="847163"/>
            <a:ext cx="3191435" cy="4249271"/>
            <a:chOff x="609600" y="788894"/>
            <a:chExt cx="3191435" cy="4249271"/>
          </a:xfrm>
        </p:grpSpPr>
        <p:sp>
          <p:nvSpPr>
            <p:cNvPr id="13" name="Rounded Rectangle 12">
              <a:extLst>
                <a:ext uri="{FF2B5EF4-FFF2-40B4-BE49-F238E27FC236}">
                  <a16:creationId xmlns:a16="http://schemas.microsoft.com/office/drawing/2014/main" id="{1C337276-476C-7790-D68C-496065B77921}"/>
                </a:ext>
              </a:extLst>
            </p:cNvPr>
            <p:cNvSpPr/>
            <p:nvPr/>
          </p:nvSpPr>
          <p:spPr>
            <a:xfrm>
              <a:off x="609600" y="788894"/>
              <a:ext cx="3191435" cy="4249271"/>
            </a:xfrm>
            <a:prstGeom prst="round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687FD5-631B-D98D-9602-F97226C87EC9}"/>
                </a:ext>
              </a:extLst>
            </p:cNvPr>
            <p:cNvSpPr txBox="1"/>
            <p:nvPr/>
          </p:nvSpPr>
          <p:spPr>
            <a:xfrm>
              <a:off x="609600" y="1824319"/>
              <a:ext cx="3191435" cy="3070410"/>
            </a:xfrm>
            <a:prstGeom prst="rect">
              <a:avLst/>
            </a:prstGeom>
            <a:noFill/>
          </p:spPr>
          <p:txBody>
            <a:bodyPr wrap="square" rtlCol="0">
              <a:noAutofit/>
            </a:bodyPr>
            <a:lstStyle/>
            <a:p>
              <a:pPr algn="ctr"/>
              <a:r>
                <a:rPr lang="en-US" sz="4400" dirty="0">
                  <a:solidFill>
                    <a:schemeClr val="accent6"/>
                  </a:solidFill>
                  <a:latin typeface="Helvetica Light" panose="020B0403020202020204" pitchFamily="34" charset="0"/>
                </a:rPr>
                <a:t>friendly </a:t>
              </a:r>
              <a:br>
                <a:rPr lang="en-US" sz="4400" dirty="0">
                  <a:solidFill>
                    <a:schemeClr val="accent6"/>
                  </a:solidFill>
                  <a:latin typeface="Helvetica Light" panose="020B0403020202020204" pitchFamily="34" charset="0"/>
                </a:rPr>
              </a:br>
              <a:r>
                <a:rPr lang="en-US" sz="4400" dirty="0">
                  <a:solidFill>
                    <a:schemeClr val="accent6"/>
                  </a:solidFill>
                  <a:latin typeface="Helvetica Light" panose="020B0403020202020204" pitchFamily="34" charset="0"/>
                </a:rPr>
                <a:t>and diverse colleagues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Tree>
    <p:extLst>
      <p:ext uri="{BB962C8B-B14F-4D97-AF65-F5344CB8AC3E}">
        <p14:creationId xmlns:p14="http://schemas.microsoft.com/office/powerpoint/2010/main" val="2805322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side Corner of Rectangle 10">
            <a:extLst>
              <a:ext uri="{FF2B5EF4-FFF2-40B4-BE49-F238E27FC236}">
                <a16:creationId xmlns:a16="http://schemas.microsoft.com/office/drawing/2014/main" id="{DB6949B0-5A0E-EC9D-372F-535DADFD1614}"/>
              </a:ext>
            </a:extLst>
          </p:cNvPr>
          <p:cNvSpPr/>
          <p:nvPr/>
        </p:nvSpPr>
        <p:spPr>
          <a:xfrm rot="16200000" flipH="1">
            <a:off x="5193630" y="-140367"/>
            <a:ext cx="6858003" cy="7138737"/>
          </a:xfrm>
          <a:prstGeom prst="round2SameRect">
            <a:avLst>
              <a:gd name="adj1" fmla="val 50000"/>
              <a:gd name="adj2" fmla="val 0"/>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3538846"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Future Directions: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475874"/>
            <a:ext cx="5356397" cy="4853674"/>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comparative look across</a:t>
            </a:r>
            <a:br>
              <a:rPr lang="en-US" sz="3000" dirty="0">
                <a:solidFill>
                  <a:schemeClr val="accent2">
                    <a:lumMod val="75000"/>
                  </a:schemeClr>
                </a:solidFill>
                <a:latin typeface="Helvetica Light" panose="020B0403020202020204" pitchFamily="34" charset="0"/>
              </a:rPr>
            </a:br>
            <a:r>
              <a:rPr lang="en-US" sz="3000" dirty="0">
                <a:solidFill>
                  <a:schemeClr val="accent2">
                    <a:lumMod val="75000"/>
                  </a:schemeClr>
                </a:solidFill>
                <a:latin typeface="Helvetica Light" panose="020B0403020202020204" pitchFamily="34" charset="0"/>
              </a:rPr>
              <a:t>all Australian reptiles</a:t>
            </a:r>
            <a:br>
              <a:rPr lang="en-US" sz="3000" dirty="0">
                <a:solidFill>
                  <a:schemeClr val="accent2">
                    <a:lumMod val="75000"/>
                  </a:schemeClr>
                </a:solidFill>
                <a:latin typeface="Helvetica Light" panose="020B0403020202020204" pitchFamily="34" charset="0"/>
              </a:rPr>
            </a:b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expand morphological sampling of </a:t>
            </a:r>
            <a:br>
              <a:rPr lang="en-US" sz="3000" dirty="0">
                <a:solidFill>
                  <a:schemeClr val="accent2">
                    <a:lumMod val="75000"/>
                  </a:schemeClr>
                </a:solidFill>
                <a:latin typeface="Helvetica Light" panose="020B0403020202020204" pitchFamily="34" charset="0"/>
              </a:rPr>
            </a:br>
            <a:r>
              <a:rPr lang="en-US" sz="3000" dirty="0">
                <a:solidFill>
                  <a:schemeClr val="accent2">
                    <a:lumMod val="75000"/>
                  </a:schemeClr>
                </a:solidFill>
                <a:latin typeface="Helvetica Light" panose="020B0403020202020204" pitchFamily="34" charset="0"/>
              </a:rPr>
              <a:t>global reptiles</a:t>
            </a:r>
          </a:p>
          <a:p>
            <a:pPr marL="457200" indent="-457200">
              <a:buFont typeface="Arial" panose="020B0604020202020204" pitchFamily="34" charset="0"/>
              <a:buChar char="•"/>
            </a:pP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push forward our understanding of tempo/mode in the largest terrestrial vertebrate clade</a:t>
            </a:r>
          </a:p>
          <a:p>
            <a:pPr marL="457200" indent="-457200">
              <a:buFont typeface="Arial" panose="020B0604020202020204" pitchFamily="34" charset="0"/>
              <a:buChar char="•"/>
            </a:pP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endParaRPr lang="en-US" sz="3000" dirty="0">
              <a:solidFill>
                <a:schemeClr val="accent2">
                  <a:lumMod val="75000"/>
                </a:schemeClr>
              </a:solidFill>
              <a:latin typeface="Helvetica Light" panose="020B0403020202020204" pitchFamily="34" charset="0"/>
            </a:endParaRPr>
          </a:p>
        </p:txBody>
      </p:sp>
      <p:grpSp>
        <p:nvGrpSpPr>
          <p:cNvPr id="15" name="Group 14">
            <a:extLst>
              <a:ext uri="{FF2B5EF4-FFF2-40B4-BE49-F238E27FC236}">
                <a16:creationId xmlns:a16="http://schemas.microsoft.com/office/drawing/2014/main" id="{7157122A-8709-B58E-BE4B-DFEC3E5CC50A}"/>
              </a:ext>
            </a:extLst>
          </p:cNvPr>
          <p:cNvGrpSpPr/>
          <p:nvPr/>
        </p:nvGrpSpPr>
        <p:grpSpPr>
          <a:xfrm>
            <a:off x="5818543" y="612828"/>
            <a:ext cx="5688164" cy="5680786"/>
            <a:chOff x="5860108" y="640538"/>
            <a:chExt cx="5688164" cy="5680786"/>
          </a:xfrm>
        </p:grpSpPr>
        <p:pic>
          <p:nvPicPr>
            <p:cNvPr id="3" name="Picture 2">
              <a:extLst>
                <a:ext uri="{FF2B5EF4-FFF2-40B4-BE49-F238E27FC236}">
                  <a16:creationId xmlns:a16="http://schemas.microsoft.com/office/drawing/2014/main" id="{33E66397-5331-7B4A-F7DF-1816E517C1E5}"/>
                </a:ext>
              </a:extLst>
            </p:cNvPr>
            <p:cNvPicPr>
              <a:picLocks noChangeAspect="1"/>
            </p:cNvPicPr>
            <p:nvPr/>
          </p:nvPicPr>
          <p:blipFill>
            <a:blip r:embed="rId2">
              <a:duotone>
                <a:schemeClr val="accent3">
                  <a:shade val="45000"/>
                  <a:satMod val="135000"/>
                </a:schemeClr>
                <a:prstClr val="white"/>
              </a:duotone>
            </a:blip>
            <a:stretch>
              <a:fillRect/>
            </a:stretch>
          </p:blipFill>
          <p:spPr>
            <a:xfrm>
              <a:off x="5860108" y="640538"/>
              <a:ext cx="5688163" cy="5680785"/>
            </a:xfrm>
            <a:prstGeom prst="rect">
              <a:avLst/>
            </a:prstGeom>
          </p:spPr>
        </p:pic>
        <p:pic>
          <p:nvPicPr>
            <p:cNvPr id="12" name="Picture 11">
              <a:extLst>
                <a:ext uri="{FF2B5EF4-FFF2-40B4-BE49-F238E27FC236}">
                  <a16:creationId xmlns:a16="http://schemas.microsoft.com/office/drawing/2014/main" id="{99D1AAE4-62EF-A378-3956-E32BD7FB9728}"/>
                </a:ext>
              </a:extLst>
            </p:cNvPr>
            <p:cNvPicPr>
              <a:picLocks noChangeAspect="1"/>
            </p:cNvPicPr>
            <p:nvPr/>
          </p:nvPicPr>
          <p:blipFill>
            <a:blip r:embed="rId2">
              <a:clrChange>
                <a:clrFrom>
                  <a:srgbClr val="8AC3E2"/>
                </a:clrFrom>
                <a:clrTo>
                  <a:srgbClr val="8AC3E2">
                    <a:alpha val="0"/>
                  </a:srgbClr>
                </a:clrTo>
              </a:clrChange>
              <a:duotone>
                <a:schemeClr val="accent2">
                  <a:shade val="45000"/>
                  <a:satMod val="135000"/>
                </a:schemeClr>
                <a:prstClr val="white"/>
              </a:duotone>
            </a:blip>
            <a:stretch>
              <a:fillRect/>
            </a:stretch>
          </p:blipFill>
          <p:spPr>
            <a:xfrm>
              <a:off x="5860109" y="640539"/>
              <a:ext cx="5688163" cy="5680785"/>
            </a:xfrm>
            <a:prstGeom prst="rect">
              <a:avLst/>
            </a:prstGeom>
          </p:spPr>
        </p:pic>
      </p:grpSp>
    </p:spTree>
    <p:extLst>
      <p:ext uri="{BB962C8B-B14F-4D97-AF65-F5344CB8AC3E}">
        <p14:creationId xmlns:p14="http://schemas.microsoft.com/office/powerpoint/2010/main" val="191792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2104573"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Funding:</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295868"/>
            <a:ext cx="5356397" cy="2750807"/>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Australian Research Council (DP Scheme)</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UK Research Institute</a:t>
            </a:r>
            <a:endParaRPr lang="en-US" sz="3000" dirty="0">
              <a:solidFill>
                <a:schemeClr val="accent4">
                  <a:lumMod val="75000"/>
                </a:schemeClr>
              </a:solidFill>
              <a:latin typeface="Helvetica Light" panose="020B0403020202020204" pitchFamily="34" charset="0"/>
            </a:endParaRPr>
          </a:p>
        </p:txBody>
      </p:sp>
      <p:grpSp>
        <p:nvGrpSpPr>
          <p:cNvPr id="2" name="Group 1">
            <a:extLst>
              <a:ext uri="{FF2B5EF4-FFF2-40B4-BE49-F238E27FC236}">
                <a16:creationId xmlns:a16="http://schemas.microsoft.com/office/drawing/2014/main" id="{9282829B-341D-E8F4-9CC7-AE2DCDEC2894}"/>
              </a:ext>
            </a:extLst>
          </p:cNvPr>
          <p:cNvGrpSpPr/>
          <p:nvPr/>
        </p:nvGrpSpPr>
        <p:grpSpPr>
          <a:xfrm>
            <a:off x="-616" y="2994822"/>
            <a:ext cx="5053264" cy="868356"/>
            <a:chOff x="6720509" y="-373340"/>
            <a:chExt cx="4572004" cy="868356"/>
          </a:xfrm>
        </p:grpSpPr>
        <p:sp>
          <p:nvSpPr>
            <p:cNvPr id="3" name="Round Same-side Corner of Rectangle 2">
              <a:extLst>
                <a:ext uri="{FF2B5EF4-FFF2-40B4-BE49-F238E27FC236}">
                  <a16:creationId xmlns:a16="http://schemas.microsoft.com/office/drawing/2014/main" id="{1E0A9D2E-C824-40C8-C473-C0BA3E74181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4CF6092B-8046-4641-38C9-A9C9A299259B}"/>
                </a:ext>
              </a:extLst>
            </p:cNvPr>
            <p:cNvSpPr txBox="1"/>
            <p:nvPr/>
          </p:nvSpPr>
          <p:spPr>
            <a:xfrm>
              <a:off x="6720510" y="-170002"/>
              <a:ext cx="2801258"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Collaborators: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13" name="TextBox 12">
            <a:extLst>
              <a:ext uri="{FF2B5EF4-FFF2-40B4-BE49-F238E27FC236}">
                <a16:creationId xmlns:a16="http://schemas.microsoft.com/office/drawing/2014/main" id="{E1F6FAEF-1578-13D8-B96B-F7B1C97AAF7A}"/>
              </a:ext>
            </a:extLst>
          </p:cNvPr>
          <p:cNvSpPr txBox="1"/>
          <p:nvPr/>
        </p:nvSpPr>
        <p:spPr>
          <a:xfrm>
            <a:off x="244589" y="3949795"/>
            <a:ext cx="8409554" cy="4204077"/>
          </a:xfrm>
          <a:prstGeom prst="rect">
            <a:avLst/>
          </a:prstGeom>
          <a:noFill/>
        </p:spPr>
        <p:txBody>
          <a:bodyPr wrap="square" rtlCol="0">
            <a:noAutofit/>
          </a:bodyPr>
          <a:lstStyle/>
          <a:p>
            <a:pPr marL="457200" indent="-457200">
              <a:buFont typeface="Arial" panose="020B0604020202020204" pitchFamily="34" charset="0"/>
              <a:buChar char="•"/>
            </a:pPr>
            <a:r>
              <a:rPr lang="en-US" sz="3000" dirty="0" err="1">
                <a:solidFill>
                  <a:schemeClr val="accent2">
                    <a:lumMod val="75000"/>
                  </a:schemeClr>
                </a:solidFill>
                <a:latin typeface="Helvetica Light" panose="020B0403020202020204" pitchFamily="34" charset="0"/>
              </a:rPr>
              <a:t>AusARG</a:t>
            </a:r>
            <a:r>
              <a:rPr lang="en-US" sz="3000" dirty="0">
                <a:solidFill>
                  <a:schemeClr val="accent2">
                    <a:lumMod val="75000"/>
                  </a:schemeClr>
                </a:solidFill>
                <a:latin typeface="Helvetica Light" panose="020B0403020202020204" pitchFamily="34" charset="0"/>
              </a:rPr>
              <a:t> </a:t>
            </a:r>
            <a:r>
              <a:rPr lang="en-US" sz="3000" dirty="0" err="1">
                <a:solidFill>
                  <a:schemeClr val="accent2">
                    <a:lumMod val="75000"/>
                  </a:schemeClr>
                </a:solidFill>
                <a:latin typeface="Helvetica Light" panose="020B0403020202020204" pitchFamily="34" charset="0"/>
              </a:rPr>
              <a:t>Phylogenomics</a:t>
            </a:r>
            <a:r>
              <a:rPr lang="en-US" sz="3000" dirty="0">
                <a:solidFill>
                  <a:schemeClr val="accent2">
                    <a:lumMod val="75000"/>
                  </a:schemeClr>
                </a:solidFill>
                <a:latin typeface="Helvetica Light" panose="020B0403020202020204" pitchFamily="34" charset="0"/>
              </a:rPr>
              <a:t> Team</a:t>
            </a:r>
            <a:br>
              <a:rPr lang="en-US" sz="3000" dirty="0">
                <a:solidFill>
                  <a:schemeClr val="accent2">
                    <a:lumMod val="75000"/>
                  </a:schemeClr>
                </a:solidFill>
                <a:latin typeface="Helvetica Light" panose="020B0403020202020204" pitchFamily="34" charset="0"/>
              </a:rPr>
            </a:br>
            <a:r>
              <a:rPr lang="en-US" sz="3000" dirty="0">
                <a:solidFill>
                  <a:schemeClr val="accent2">
                    <a:lumMod val="75000"/>
                  </a:schemeClr>
                </a:solidFill>
                <a:latin typeface="Helvetica Light" panose="020B0403020202020204" pitchFamily="34" charset="0"/>
              </a:rPr>
              <a:t>(ANU, </a:t>
            </a:r>
            <a:r>
              <a:rPr lang="en-US" sz="3000" dirty="0" err="1">
                <a:solidFill>
                  <a:schemeClr val="accent2">
                    <a:lumMod val="75000"/>
                  </a:schemeClr>
                </a:solidFill>
                <a:latin typeface="Helvetica Light" panose="020B0403020202020204" pitchFamily="34" charset="0"/>
              </a:rPr>
              <a:t>U.Wollongong</a:t>
            </a:r>
            <a:r>
              <a:rPr lang="en-US" sz="3000" dirty="0">
                <a:solidFill>
                  <a:schemeClr val="accent2">
                    <a:lumMod val="75000"/>
                  </a:schemeClr>
                </a:solidFill>
                <a:latin typeface="Helvetica Light" panose="020B0403020202020204" pitchFamily="34" charset="0"/>
              </a:rPr>
              <a:t>, Griffith U., </a:t>
            </a:r>
            <a:r>
              <a:rPr lang="en-US" sz="3000" dirty="0" err="1">
                <a:solidFill>
                  <a:schemeClr val="accent2">
                    <a:lumMod val="75000"/>
                  </a:schemeClr>
                </a:solidFill>
                <a:latin typeface="Helvetica Light" panose="020B0403020202020204" pitchFamily="34" charset="0"/>
              </a:rPr>
              <a:t>U.Michigan</a:t>
            </a:r>
            <a:r>
              <a:rPr lang="en-US" sz="3000" dirty="0">
                <a:solidFill>
                  <a:schemeClr val="accent2">
                    <a:lumMod val="75000"/>
                  </a:schemeClr>
                </a:solidFill>
                <a:latin typeface="Helvetica Light" panose="020B0403020202020204" pitchFamily="34" charset="0"/>
              </a:rPr>
              <a:t>)</a:t>
            </a:r>
          </a:p>
          <a:p>
            <a:pPr marL="457200" indent="-457200">
              <a:buFont typeface="Arial" panose="020B0604020202020204" pitchFamily="34" charset="0"/>
              <a:buChar char="•"/>
            </a:pPr>
            <a:endParaRPr lang="en-US"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Natalie Cooper (NHM, UK)</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Gavin Thomas (Sheffield Uni, UK)</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Thomas </a:t>
            </a:r>
            <a:r>
              <a:rPr lang="en-US" sz="3000" dirty="0" err="1">
                <a:solidFill>
                  <a:schemeClr val="accent2">
                    <a:lumMod val="75000"/>
                  </a:schemeClr>
                </a:solidFill>
                <a:latin typeface="Helvetica Light" panose="020B0403020202020204" pitchFamily="34" charset="0"/>
              </a:rPr>
              <a:t>Guillerme</a:t>
            </a:r>
            <a:r>
              <a:rPr lang="en-US" sz="3000" dirty="0">
                <a:solidFill>
                  <a:schemeClr val="accent2">
                    <a:lumMod val="75000"/>
                  </a:schemeClr>
                </a:solidFill>
                <a:latin typeface="Helvetica Light" panose="020B0403020202020204" pitchFamily="34" charset="0"/>
              </a:rPr>
              <a:t> (Sheffield Uni, UK)</a:t>
            </a:r>
          </a:p>
          <a:p>
            <a:pPr marL="457200" indent="-457200">
              <a:buFont typeface="Arial" panose="020B0604020202020204" pitchFamily="34" charset="0"/>
              <a:buChar char="•"/>
            </a:pPr>
            <a:endParaRPr lang="en-US" sz="3000" dirty="0">
              <a:solidFill>
                <a:schemeClr val="accent4">
                  <a:lumMod val="75000"/>
                </a:schemeClr>
              </a:solidFill>
              <a:latin typeface="Helvetica Light" panose="020B0403020202020204" pitchFamily="34" charset="0"/>
            </a:endParaRPr>
          </a:p>
        </p:txBody>
      </p:sp>
      <p:grpSp>
        <p:nvGrpSpPr>
          <p:cNvPr id="8" name="Group 7">
            <a:extLst>
              <a:ext uri="{FF2B5EF4-FFF2-40B4-BE49-F238E27FC236}">
                <a16:creationId xmlns:a16="http://schemas.microsoft.com/office/drawing/2014/main" id="{7BC0F52F-35A5-83BC-B9A7-2431FC0DA7A7}"/>
              </a:ext>
            </a:extLst>
          </p:cNvPr>
          <p:cNvGrpSpPr/>
          <p:nvPr/>
        </p:nvGrpSpPr>
        <p:grpSpPr>
          <a:xfrm>
            <a:off x="7518696" y="-861346"/>
            <a:ext cx="5685676" cy="5678301"/>
            <a:chOff x="5860108" y="640538"/>
            <a:chExt cx="5688164" cy="5680786"/>
          </a:xfrm>
        </p:grpSpPr>
        <p:pic>
          <p:nvPicPr>
            <p:cNvPr id="9" name="Picture 8">
              <a:extLst>
                <a:ext uri="{FF2B5EF4-FFF2-40B4-BE49-F238E27FC236}">
                  <a16:creationId xmlns:a16="http://schemas.microsoft.com/office/drawing/2014/main" id="{C24BDA38-5E36-5807-5AA2-E952E00EBA6C}"/>
                </a:ext>
              </a:extLst>
            </p:cNvPr>
            <p:cNvPicPr>
              <a:picLocks noChangeAspect="1"/>
            </p:cNvPicPr>
            <p:nvPr/>
          </p:nvPicPr>
          <p:blipFill>
            <a:blip r:embed="rId3">
              <a:duotone>
                <a:schemeClr val="accent3">
                  <a:shade val="45000"/>
                  <a:satMod val="135000"/>
                </a:schemeClr>
                <a:prstClr val="white"/>
              </a:duotone>
            </a:blip>
            <a:stretch>
              <a:fillRect/>
            </a:stretch>
          </p:blipFill>
          <p:spPr>
            <a:xfrm>
              <a:off x="5860108" y="640538"/>
              <a:ext cx="5688163" cy="5680785"/>
            </a:xfrm>
            <a:prstGeom prst="rect">
              <a:avLst/>
            </a:prstGeom>
          </p:spPr>
        </p:pic>
        <p:pic>
          <p:nvPicPr>
            <p:cNvPr id="10" name="Picture 9">
              <a:extLst>
                <a:ext uri="{FF2B5EF4-FFF2-40B4-BE49-F238E27FC236}">
                  <a16:creationId xmlns:a16="http://schemas.microsoft.com/office/drawing/2014/main" id="{9A07340A-2F6E-37FA-03B3-94715619BC54}"/>
                </a:ext>
              </a:extLst>
            </p:cNvPr>
            <p:cNvPicPr>
              <a:picLocks noChangeAspect="1"/>
            </p:cNvPicPr>
            <p:nvPr/>
          </p:nvPicPr>
          <p:blipFill>
            <a:blip r:embed="rId3">
              <a:clrChange>
                <a:clrFrom>
                  <a:srgbClr val="8AC3E2"/>
                </a:clrFrom>
                <a:clrTo>
                  <a:srgbClr val="8AC3E2">
                    <a:alpha val="0"/>
                  </a:srgbClr>
                </a:clrTo>
              </a:clrChange>
              <a:duotone>
                <a:schemeClr val="accent2">
                  <a:shade val="45000"/>
                  <a:satMod val="135000"/>
                </a:schemeClr>
                <a:prstClr val="white"/>
              </a:duotone>
            </a:blip>
            <a:stretch>
              <a:fillRect/>
            </a:stretch>
          </p:blipFill>
          <p:spPr>
            <a:xfrm>
              <a:off x="5860109" y="640539"/>
              <a:ext cx="5688163" cy="5680785"/>
            </a:xfrm>
            <a:prstGeom prst="rect">
              <a:avLst/>
            </a:prstGeom>
          </p:spPr>
        </p:pic>
      </p:grpSp>
    </p:spTree>
    <p:extLst>
      <p:ext uri="{BB962C8B-B14F-4D97-AF65-F5344CB8AC3E}">
        <p14:creationId xmlns:p14="http://schemas.microsoft.com/office/powerpoint/2010/main" val="194828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9343C2E-F421-94CF-81A5-D01B4BC22605}"/>
              </a:ext>
            </a:extLst>
          </p:cNvPr>
          <p:cNvSpPr/>
          <p:nvPr/>
        </p:nvSpPr>
        <p:spPr>
          <a:xfrm>
            <a:off x="200891" y="2297692"/>
            <a:ext cx="4398818" cy="4398818"/>
          </a:xfrm>
          <a:prstGeom prst="ellipse">
            <a:avLst/>
          </a:prstGeom>
          <a:solidFill>
            <a:srgbClr val="FFC00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224AEF-BB2D-D3A1-6210-670705DA9F1B}"/>
              </a:ext>
            </a:extLst>
          </p:cNvPr>
          <p:cNvSpPr/>
          <p:nvPr/>
        </p:nvSpPr>
        <p:spPr>
          <a:xfrm>
            <a:off x="200891" y="2297692"/>
            <a:ext cx="4398818" cy="4398818"/>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B8068-84C2-8E39-596A-B0DE50846799}"/>
              </a:ext>
            </a:extLst>
          </p:cNvPr>
          <p:cNvSpPr/>
          <p:nvPr/>
        </p:nvSpPr>
        <p:spPr>
          <a:xfrm rot="4198920">
            <a:off x="776508" y="2634462"/>
            <a:ext cx="3282675" cy="3501908"/>
          </a:xfrm>
          <a:prstGeom prst="rect">
            <a:avLst/>
          </a:prstGeom>
          <a:noFill/>
        </p:spPr>
        <p:txBody>
          <a:bodyPr wrap="none" lIns="91440" tIns="45720" rIns="91440" bIns="45720">
            <a:prstTxWarp prst="textCircle">
              <a:avLst>
                <a:gd name="adj" fmla="val 5695125"/>
              </a:avLst>
            </a:prstTxWarp>
            <a:spAutoFit/>
          </a:bodyPr>
          <a:lstStyle/>
          <a:p>
            <a:pPr algn="ctr"/>
            <a:r>
              <a:rPr lang="en-GB" sz="4400" dirty="0">
                <a:ln w="12700">
                  <a:noFill/>
                  <a:prstDash val="solid"/>
                </a:ln>
                <a:solidFill>
                  <a:schemeClr val="bg1"/>
                </a:solidFill>
                <a:latin typeface="Helvetica Light" panose="020B0403020202020204" pitchFamily="34" charset="0"/>
              </a:rPr>
              <a:t>Genomics</a:t>
            </a:r>
            <a:endParaRPr lang="en-GB" sz="4400" cap="none" spc="0" dirty="0">
              <a:ln w="12700">
                <a:noFill/>
                <a:prstDash val="solid"/>
              </a:ln>
              <a:solidFill>
                <a:schemeClr val="bg1"/>
              </a:solidFill>
              <a:latin typeface="Helvetica Light" panose="020B0403020202020204" pitchFamily="34" charset="0"/>
            </a:endParaRPr>
          </a:p>
        </p:txBody>
      </p:sp>
      <p:pic>
        <p:nvPicPr>
          <p:cNvPr id="16" name="Graphic 15" descr="DNA">
            <a:extLst>
              <a:ext uri="{FF2B5EF4-FFF2-40B4-BE49-F238E27FC236}">
                <a16:creationId xmlns:a16="http://schemas.microsoft.com/office/drawing/2014/main" id="{3E9DB563-9471-9B20-7761-9CB73FB86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704417">
            <a:off x="618728" y="4134617"/>
            <a:ext cx="2060087" cy="2060087"/>
          </a:xfrm>
          <a:prstGeom prst="rect">
            <a:avLst/>
          </a:prstGeom>
        </p:spPr>
      </p:pic>
    </p:spTree>
    <p:extLst>
      <p:ext uri="{BB962C8B-B14F-4D97-AF65-F5344CB8AC3E}">
        <p14:creationId xmlns:p14="http://schemas.microsoft.com/office/powerpoint/2010/main" val="2549788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FA5CDB-C653-B9C3-6AC2-423929D18A71}"/>
              </a:ext>
            </a:extLst>
          </p:cNvPr>
          <p:cNvPicPr>
            <a:picLocks noChangeAspect="1"/>
          </p:cNvPicPr>
          <p:nvPr/>
        </p:nvPicPr>
        <p:blipFill rotWithShape="1">
          <a:blip r:embed="rId3"/>
          <a:srcRect b="16977"/>
          <a:stretch/>
        </p:blipFill>
        <p:spPr>
          <a:xfrm>
            <a:off x="1157226" y="788338"/>
            <a:ext cx="10023757" cy="5039256"/>
          </a:xfrm>
          <a:prstGeom prst="rect">
            <a:avLst/>
          </a:prstGeom>
        </p:spPr>
      </p:pic>
      <p:sp>
        <p:nvSpPr>
          <p:cNvPr id="2" name="Round Same-side Corner of Rectangle 1">
            <a:extLst>
              <a:ext uri="{FF2B5EF4-FFF2-40B4-BE49-F238E27FC236}">
                <a16:creationId xmlns:a16="http://schemas.microsoft.com/office/drawing/2014/main" id="{5649F1CD-641F-C5DB-9B4E-4A2A79F76A1B}"/>
              </a:ext>
            </a:extLst>
          </p:cNvPr>
          <p:cNvSpPr/>
          <p:nvPr/>
        </p:nvSpPr>
        <p:spPr>
          <a:xfrm>
            <a:off x="1157226" y="5827594"/>
            <a:ext cx="10023756" cy="1030406"/>
          </a:xfrm>
          <a:prstGeom prst="round2SameRect">
            <a:avLst>
              <a:gd name="adj1" fmla="val 50000"/>
              <a:gd name="adj2" fmla="val 0"/>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3" name="TextBox 2">
            <a:extLst>
              <a:ext uri="{FF2B5EF4-FFF2-40B4-BE49-F238E27FC236}">
                <a16:creationId xmlns:a16="http://schemas.microsoft.com/office/drawing/2014/main" id="{744148AB-FC8D-629A-9FF1-4FB48C6B919F}"/>
              </a:ext>
            </a:extLst>
          </p:cNvPr>
          <p:cNvSpPr txBox="1"/>
          <p:nvPr/>
        </p:nvSpPr>
        <p:spPr>
          <a:xfrm>
            <a:off x="1157225" y="6069662"/>
            <a:ext cx="10023757" cy="649226"/>
          </a:xfrm>
          <a:prstGeom prst="rect">
            <a:avLst/>
          </a:prstGeom>
          <a:noFill/>
          <a:ln>
            <a:noFill/>
          </a:ln>
        </p:spPr>
        <p:txBody>
          <a:bodyPr wrap="square" rtlCol="0">
            <a:noAutofit/>
          </a:bodyPr>
          <a:lstStyle/>
          <a:p>
            <a:pPr algn="ctr"/>
            <a:r>
              <a:rPr lang="en-US" sz="4000" dirty="0">
                <a:latin typeface="Helvetica Light" panose="020B0403020202020204" pitchFamily="34" charset="0"/>
              </a:rPr>
              <a:t>Assembling the Squamate Tree-of-Life</a:t>
            </a:r>
          </a:p>
        </p:txBody>
      </p:sp>
    </p:spTree>
    <p:extLst>
      <p:ext uri="{BB962C8B-B14F-4D97-AF65-F5344CB8AC3E}">
        <p14:creationId xmlns:p14="http://schemas.microsoft.com/office/powerpoint/2010/main" val="285710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EB01D0-377E-426D-8862-FEDD55339DC0}"/>
              </a:ext>
            </a:extLst>
          </p:cNvPr>
          <p:cNvPicPr>
            <a:picLocks noChangeAspect="1"/>
          </p:cNvPicPr>
          <p:nvPr/>
        </p:nvPicPr>
        <p:blipFill>
          <a:blip r:embed="rId2"/>
          <a:stretch>
            <a:fillRect/>
          </a:stretch>
        </p:blipFill>
        <p:spPr>
          <a:xfrm>
            <a:off x="1011016" y="276480"/>
            <a:ext cx="10540518" cy="6581520"/>
          </a:xfrm>
          <a:prstGeom prst="rect">
            <a:avLst/>
          </a:prstGeom>
        </p:spPr>
      </p:pic>
      <p:sp>
        <p:nvSpPr>
          <p:cNvPr id="2" name="Oval 1">
            <a:extLst>
              <a:ext uri="{FF2B5EF4-FFF2-40B4-BE49-F238E27FC236}">
                <a16:creationId xmlns:a16="http://schemas.microsoft.com/office/drawing/2014/main" id="{829A4EB0-35E7-9A55-4912-BB8F6543F000}"/>
              </a:ext>
            </a:extLst>
          </p:cNvPr>
          <p:cNvSpPr/>
          <p:nvPr/>
        </p:nvSpPr>
        <p:spPr>
          <a:xfrm>
            <a:off x="254643" y="276480"/>
            <a:ext cx="289367" cy="289367"/>
          </a:xfrm>
          <a:prstGeom prst="ellipse">
            <a:avLst/>
          </a:prstGeom>
          <a:solidFill>
            <a:srgbClr val="510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FBD822-FCAC-D135-5142-8DD6AB78567F}"/>
              </a:ext>
            </a:extLst>
          </p:cNvPr>
          <p:cNvSpPr txBox="1"/>
          <p:nvPr/>
        </p:nvSpPr>
        <p:spPr>
          <a:xfrm>
            <a:off x="544010" y="221108"/>
            <a:ext cx="2546430" cy="400110"/>
          </a:xfrm>
          <a:prstGeom prst="rect">
            <a:avLst/>
          </a:prstGeom>
          <a:noFill/>
        </p:spPr>
        <p:txBody>
          <a:bodyPr wrap="square" rtlCol="0">
            <a:spAutoFit/>
          </a:bodyPr>
          <a:lstStyle/>
          <a:p>
            <a:r>
              <a:rPr lang="en-US" sz="2000" dirty="0">
                <a:solidFill>
                  <a:srgbClr val="5100E0"/>
                </a:solidFill>
                <a:latin typeface="Helvetica Light" panose="020B0403020202020204" pitchFamily="34" charset="0"/>
              </a:rPr>
              <a:t>Includes Oz clade</a:t>
            </a:r>
          </a:p>
        </p:txBody>
      </p:sp>
    </p:spTree>
    <p:extLst>
      <p:ext uri="{BB962C8B-B14F-4D97-AF65-F5344CB8AC3E}">
        <p14:creationId xmlns:p14="http://schemas.microsoft.com/office/powerpoint/2010/main" val="124693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Round Same-side Corner of Rectangle 9">
            <a:extLst>
              <a:ext uri="{FF2B5EF4-FFF2-40B4-BE49-F238E27FC236}">
                <a16:creationId xmlns:a16="http://schemas.microsoft.com/office/drawing/2014/main" id="{AA8EE381-0A2F-1BA2-B1D4-3A89C3E0070E}"/>
              </a:ext>
            </a:extLst>
          </p:cNvPr>
          <p:cNvSpPr/>
          <p:nvPr/>
        </p:nvSpPr>
        <p:spPr>
          <a:xfrm rot="10800000">
            <a:off x="2061602" y="-10160"/>
            <a:ext cx="8204200" cy="762000"/>
          </a:xfrm>
          <a:prstGeom prst="round2SameRect">
            <a:avLst>
              <a:gd name="adj1" fmla="val 50000"/>
              <a:gd name="adj2" fmla="val 0"/>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F6BCFB53-AE0B-B5B0-1DD7-E1CE1C3B348F}"/>
              </a:ext>
            </a:extLst>
          </p:cNvPr>
          <p:cNvSpPr txBox="1"/>
          <p:nvPr/>
        </p:nvSpPr>
        <p:spPr>
          <a:xfrm>
            <a:off x="1" y="13935"/>
            <a:ext cx="12192000" cy="649226"/>
          </a:xfrm>
          <a:prstGeom prst="rect">
            <a:avLst/>
          </a:prstGeom>
          <a:noFill/>
          <a:ln>
            <a:noFill/>
          </a:ln>
        </p:spPr>
        <p:txBody>
          <a:bodyPr wrap="square" rtlCol="0">
            <a:noAutofit/>
          </a:bodyPr>
          <a:lstStyle/>
          <a:p>
            <a:pPr algn="ctr"/>
            <a:r>
              <a:rPr lang="en-US" sz="4000" dirty="0">
                <a:solidFill>
                  <a:schemeClr val="accent4">
                    <a:lumMod val="40000"/>
                    <a:lumOff val="60000"/>
                  </a:schemeClr>
                </a:solidFill>
                <a:latin typeface="Helvetica Light" panose="020B0403020202020204" pitchFamily="34" charset="0"/>
              </a:rPr>
              <a:t>building genomic resources</a:t>
            </a:r>
          </a:p>
        </p:txBody>
      </p:sp>
      <p:sp>
        <p:nvSpPr>
          <p:cNvPr id="12" name="Arc 11">
            <a:extLst>
              <a:ext uri="{FF2B5EF4-FFF2-40B4-BE49-F238E27FC236}">
                <a16:creationId xmlns:a16="http://schemas.microsoft.com/office/drawing/2014/main" id="{5B91BCEC-2580-DECA-DBB7-15338FF0C009}"/>
              </a:ext>
            </a:extLst>
          </p:cNvPr>
          <p:cNvSpPr/>
          <p:nvPr/>
        </p:nvSpPr>
        <p:spPr>
          <a:xfrm rot="12397433">
            <a:off x="8511234" y="980054"/>
            <a:ext cx="2417124" cy="2215241"/>
          </a:xfrm>
          <a:prstGeom prst="arc">
            <a:avLst>
              <a:gd name="adj1" fmla="val 20239708"/>
              <a:gd name="adj2" fmla="val 3085525"/>
            </a:avLst>
          </a:prstGeom>
          <a:ln w="57150" cap="rnd">
            <a:solidFill>
              <a:schemeClr val="accent4">
                <a:lumMod val="75000"/>
              </a:schemeClr>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B4F041B-098D-F877-E90C-17909A47ECD2}"/>
              </a:ext>
            </a:extLst>
          </p:cNvPr>
          <p:cNvSpPr/>
          <p:nvPr/>
        </p:nvSpPr>
        <p:spPr>
          <a:xfrm>
            <a:off x="5307937" y="1917192"/>
            <a:ext cx="3244132" cy="1781403"/>
          </a:xfrm>
          <a:prstGeom prst="roundRect">
            <a:avLst>
              <a:gd name="adj" fmla="val 3883"/>
            </a:avLst>
          </a:prstGeom>
          <a:solidFill>
            <a:schemeClr val="tx1"/>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4FC390-4F09-56DF-E06C-31D7642D3C9F}"/>
              </a:ext>
            </a:extLst>
          </p:cNvPr>
          <p:cNvSpPr txBox="1"/>
          <p:nvPr/>
        </p:nvSpPr>
        <p:spPr>
          <a:xfrm>
            <a:off x="5307937" y="2005872"/>
            <a:ext cx="3244132" cy="1576999"/>
          </a:xfrm>
          <a:prstGeom prst="rect">
            <a:avLst/>
          </a:prstGeom>
          <a:noFill/>
        </p:spPr>
        <p:txBody>
          <a:bodyPr wrap="square" rtlCol="0">
            <a:noAutofit/>
          </a:bodyPr>
          <a:lstStyle/>
          <a:p>
            <a:pPr algn="ctr"/>
            <a:r>
              <a:rPr lang="en-US" sz="3200" dirty="0">
                <a:solidFill>
                  <a:schemeClr val="accent4">
                    <a:lumMod val="75000"/>
                  </a:schemeClr>
                </a:solidFill>
                <a:latin typeface="Helvetica Light" panose="020B0403020202020204" pitchFamily="34" charset="0"/>
              </a:rPr>
              <a:t>280+ genomes</a:t>
            </a:r>
          </a:p>
          <a:p>
            <a:pPr algn="ctr"/>
            <a:r>
              <a:rPr lang="en-US" sz="3200" dirty="0">
                <a:solidFill>
                  <a:schemeClr val="accent4">
                    <a:lumMod val="75000"/>
                  </a:schemeClr>
                </a:solidFill>
                <a:latin typeface="Helvetica Light" panose="020B0403020202020204" pitchFamily="34" charset="0"/>
              </a:rPr>
              <a:t>140+ snakes</a:t>
            </a:r>
          </a:p>
          <a:p>
            <a:pPr algn="ctr"/>
            <a:r>
              <a:rPr lang="en-US" sz="3200" dirty="0">
                <a:solidFill>
                  <a:schemeClr val="accent4">
                    <a:lumMod val="75000"/>
                  </a:schemeClr>
                </a:solidFill>
                <a:latin typeface="Helvetica Light" panose="020B0403020202020204" pitchFamily="34" charset="0"/>
              </a:rPr>
              <a:t>50+ iguanians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20715C78-7755-70F5-DC87-789045C9066D}"/>
              </a:ext>
            </a:extLst>
          </p:cNvPr>
          <p:cNvGrpSpPr/>
          <p:nvPr/>
        </p:nvGrpSpPr>
        <p:grpSpPr>
          <a:xfrm>
            <a:off x="1263650" y="658925"/>
            <a:ext cx="9150350" cy="6055816"/>
            <a:chOff x="1263650" y="549197"/>
            <a:chExt cx="9150350" cy="6055816"/>
          </a:xfrm>
        </p:grpSpPr>
        <p:pic>
          <p:nvPicPr>
            <p:cNvPr id="9" name="Picture 8">
              <a:extLst>
                <a:ext uri="{FF2B5EF4-FFF2-40B4-BE49-F238E27FC236}">
                  <a16:creationId xmlns:a16="http://schemas.microsoft.com/office/drawing/2014/main" id="{04F355E6-4A6B-F653-A4C5-E1CEE77953CF}"/>
                </a:ext>
              </a:extLst>
            </p:cNvPr>
            <p:cNvPicPr>
              <a:picLocks noChangeAspect="1"/>
            </p:cNvPicPr>
            <p:nvPr/>
          </p:nvPicPr>
          <p:blipFill rotWithShape="1">
            <a:blip r:embed="rId3">
              <a:duotone>
                <a:schemeClr val="accent4">
                  <a:shade val="45000"/>
                  <a:satMod val="135000"/>
                </a:schemeClr>
                <a:prstClr val="white"/>
              </a:duotone>
            </a:blip>
            <a:srcRect l="10340"/>
            <a:stretch/>
          </p:blipFill>
          <p:spPr>
            <a:xfrm>
              <a:off x="2209800" y="561898"/>
              <a:ext cx="8204200" cy="6043115"/>
            </a:xfrm>
            <a:prstGeom prst="rect">
              <a:avLst/>
            </a:prstGeom>
          </p:spPr>
        </p:pic>
        <p:pic>
          <p:nvPicPr>
            <p:cNvPr id="2" name="Picture 1">
              <a:extLst>
                <a:ext uri="{FF2B5EF4-FFF2-40B4-BE49-F238E27FC236}">
                  <a16:creationId xmlns:a16="http://schemas.microsoft.com/office/drawing/2014/main" id="{677D8BB5-806C-087C-0553-724E54F11D41}"/>
                </a:ext>
              </a:extLst>
            </p:cNvPr>
            <p:cNvPicPr>
              <a:picLocks noChangeAspect="1"/>
            </p:cNvPicPr>
            <p:nvPr/>
          </p:nvPicPr>
          <p:blipFill rotWithShape="1">
            <a:blip r:embed="rId3">
              <a:duotone>
                <a:schemeClr val="accent4">
                  <a:shade val="45000"/>
                  <a:satMod val="135000"/>
                </a:schemeClr>
                <a:prstClr val="white"/>
              </a:duotone>
            </a:blip>
            <a:srcRect l="2707" r="89660"/>
            <a:stretch/>
          </p:blipFill>
          <p:spPr>
            <a:xfrm>
              <a:off x="1511300" y="1742440"/>
              <a:ext cx="550302" cy="4760972"/>
            </a:xfrm>
            <a:prstGeom prst="rect">
              <a:avLst/>
            </a:prstGeom>
          </p:spPr>
        </p:pic>
        <p:pic>
          <p:nvPicPr>
            <p:cNvPr id="3" name="Picture 2">
              <a:extLst>
                <a:ext uri="{FF2B5EF4-FFF2-40B4-BE49-F238E27FC236}">
                  <a16:creationId xmlns:a16="http://schemas.microsoft.com/office/drawing/2014/main" id="{D802D5BC-3F68-8CA0-4A96-F4095A3E63BE}"/>
                </a:ext>
              </a:extLst>
            </p:cNvPr>
            <p:cNvPicPr>
              <a:picLocks noChangeAspect="1"/>
            </p:cNvPicPr>
            <p:nvPr/>
          </p:nvPicPr>
          <p:blipFill rotWithShape="1">
            <a:blip r:embed="rId3">
              <a:duotone>
                <a:schemeClr val="accent4">
                  <a:shade val="45000"/>
                  <a:satMod val="135000"/>
                </a:schemeClr>
                <a:prstClr val="white"/>
              </a:duotone>
            </a:blip>
            <a:srcRect r="97293"/>
            <a:stretch/>
          </p:blipFill>
          <p:spPr>
            <a:xfrm>
              <a:off x="1263650" y="549197"/>
              <a:ext cx="247649" cy="6043115"/>
            </a:xfrm>
            <a:prstGeom prst="rect">
              <a:avLst/>
            </a:prstGeom>
          </p:spPr>
        </p:pic>
      </p:grpSp>
    </p:spTree>
    <p:extLst>
      <p:ext uri="{BB962C8B-B14F-4D97-AF65-F5344CB8AC3E}">
        <p14:creationId xmlns:p14="http://schemas.microsoft.com/office/powerpoint/2010/main" val="2226592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3BBCB5-89C7-424E-FB18-7A6C5A249D38}"/>
              </a:ext>
            </a:extLst>
          </p:cNvPr>
          <p:cNvGrpSpPr/>
          <p:nvPr/>
        </p:nvGrpSpPr>
        <p:grpSpPr>
          <a:xfrm>
            <a:off x="359763" y="806078"/>
            <a:ext cx="7794884" cy="5414841"/>
            <a:chOff x="5307937" y="1844040"/>
            <a:chExt cx="3244132" cy="1781403"/>
          </a:xfrm>
        </p:grpSpPr>
        <p:sp>
          <p:nvSpPr>
            <p:cNvPr id="4" name="Rounded Rectangle 3">
              <a:extLst>
                <a:ext uri="{FF2B5EF4-FFF2-40B4-BE49-F238E27FC236}">
                  <a16:creationId xmlns:a16="http://schemas.microsoft.com/office/drawing/2014/main" id="{20DE3730-9DA9-F98E-3D7C-6A0E2545CE56}"/>
                </a:ext>
              </a:extLst>
            </p:cNvPr>
            <p:cNvSpPr/>
            <p:nvPr/>
          </p:nvSpPr>
          <p:spPr>
            <a:xfrm>
              <a:off x="5307937" y="1844040"/>
              <a:ext cx="3244132" cy="1781403"/>
            </a:xfrm>
            <a:prstGeom prst="roundRect">
              <a:avLst>
                <a:gd name="adj" fmla="val 3883"/>
              </a:avLst>
            </a:prstGeom>
            <a:solidFill>
              <a:schemeClr val="accent4">
                <a:lumMod val="40000"/>
                <a:lumOff val="60000"/>
              </a:scheme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8BE6B2B-68C0-BEEF-74C1-8B965FBD9939}"/>
                </a:ext>
              </a:extLst>
            </p:cNvPr>
            <p:cNvSpPr txBox="1"/>
            <p:nvPr/>
          </p:nvSpPr>
          <p:spPr>
            <a:xfrm>
              <a:off x="5307937" y="1932720"/>
              <a:ext cx="1073059" cy="511517"/>
            </a:xfrm>
            <a:prstGeom prst="rect">
              <a:avLst/>
            </a:prstGeom>
            <a:noFill/>
          </p:spPr>
          <p:txBody>
            <a:bodyPr wrap="square" rtlCol="0">
              <a:noAutofit/>
            </a:bodyPr>
            <a:lstStyle/>
            <a:p>
              <a:pPr algn="ctr"/>
              <a:r>
                <a:rPr lang="en-US" sz="3200" dirty="0">
                  <a:solidFill>
                    <a:schemeClr val="accent4">
                      <a:lumMod val="75000"/>
                    </a:schemeClr>
                  </a:solidFill>
                  <a:latin typeface="Helvetica Light" panose="020B0403020202020204" pitchFamily="34" charset="0"/>
                </a:rPr>
                <a:t>Mammals:</a:t>
              </a:r>
            </a:p>
            <a:p>
              <a:pPr algn="ctr"/>
              <a:r>
                <a:rPr lang="en-US" sz="3200" dirty="0">
                  <a:solidFill>
                    <a:schemeClr val="accent4">
                      <a:lumMod val="75000"/>
                    </a:schemeClr>
                  </a:solidFill>
                  <a:latin typeface="Helvetica Light" panose="020B0403020202020204" pitchFamily="34" charset="0"/>
                </a:rPr>
                <a:t>3,933</a:t>
              </a:r>
            </a:p>
          </p:txBody>
        </p:sp>
      </p:grpSp>
      <p:sp>
        <p:nvSpPr>
          <p:cNvPr id="10" name="Round Same-side Corner of Rectangle 9">
            <a:extLst>
              <a:ext uri="{FF2B5EF4-FFF2-40B4-BE49-F238E27FC236}">
                <a16:creationId xmlns:a16="http://schemas.microsoft.com/office/drawing/2014/main" id="{AA8EE381-0A2F-1BA2-B1D4-3A89C3E0070E}"/>
              </a:ext>
            </a:extLst>
          </p:cNvPr>
          <p:cNvSpPr/>
          <p:nvPr/>
        </p:nvSpPr>
        <p:spPr>
          <a:xfrm rot="10800000">
            <a:off x="3212558" y="-42452"/>
            <a:ext cx="5766883" cy="762000"/>
          </a:xfrm>
          <a:prstGeom prst="round2SameRect">
            <a:avLst>
              <a:gd name="adj1" fmla="val 50000"/>
              <a:gd name="adj2" fmla="val 0"/>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F6BCFB53-AE0B-B5B0-1DD7-E1CE1C3B348F}"/>
              </a:ext>
            </a:extLst>
          </p:cNvPr>
          <p:cNvSpPr txBox="1"/>
          <p:nvPr/>
        </p:nvSpPr>
        <p:spPr>
          <a:xfrm>
            <a:off x="3212559" y="13935"/>
            <a:ext cx="5766882" cy="649226"/>
          </a:xfrm>
          <a:prstGeom prst="rect">
            <a:avLst/>
          </a:prstGeom>
          <a:noFill/>
          <a:ln>
            <a:noFill/>
          </a:ln>
        </p:spPr>
        <p:txBody>
          <a:bodyPr wrap="square" rtlCol="0">
            <a:noAutofit/>
          </a:bodyPr>
          <a:lstStyle/>
          <a:p>
            <a:pPr algn="ctr"/>
            <a:r>
              <a:rPr lang="en-US" sz="4000" dirty="0">
                <a:solidFill>
                  <a:schemeClr val="accent4">
                    <a:lumMod val="40000"/>
                    <a:lumOff val="60000"/>
                  </a:schemeClr>
                </a:solidFill>
                <a:latin typeface="Helvetica Light" panose="020B0403020202020204" pitchFamily="34" charset="0"/>
              </a:rPr>
              <a:t>available genomes</a:t>
            </a:r>
          </a:p>
        </p:txBody>
      </p:sp>
      <p:grpSp>
        <p:nvGrpSpPr>
          <p:cNvPr id="15" name="Group 14">
            <a:extLst>
              <a:ext uri="{FF2B5EF4-FFF2-40B4-BE49-F238E27FC236}">
                <a16:creationId xmlns:a16="http://schemas.microsoft.com/office/drawing/2014/main" id="{388B5ACC-62A1-BB5B-DD13-9456B692D651}"/>
              </a:ext>
            </a:extLst>
          </p:cNvPr>
          <p:cNvGrpSpPr/>
          <p:nvPr/>
        </p:nvGrpSpPr>
        <p:grpSpPr>
          <a:xfrm>
            <a:off x="2633947" y="1918823"/>
            <a:ext cx="6360150" cy="4496966"/>
            <a:chOff x="5307937" y="1844040"/>
            <a:chExt cx="3244132" cy="1781403"/>
          </a:xfrm>
        </p:grpSpPr>
        <p:sp>
          <p:nvSpPr>
            <p:cNvPr id="16" name="Rounded Rectangle 15">
              <a:extLst>
                <a:ext uri="{FF2B5EF4-FFF2-40B4-BE49-F238E27FC236}">
                  <a16:creationId xmlns:a16="http://schemas.microsoft.com/office/drawing/2014/main" id="{4E7C8991-8C0C-598F-A7CE-553F94B449F3}"/>
                </a:ext>
              </a:extLst>
            </p:cNvPr>
            <p:cNvSpPr/>
            <p:nvPr/>
          </p:nvSpPr>
          <p:spPr>
            <a:xfrm>
              <a:off x="5307937" y="1844040"/>
              <a:ext cx="3244132" cy="1781403"/>
            </a:xfrm>
            <a:prstGeom prst="roundRect">
              <a:avLst>
                <a:gd name="adj" fmla="val 3883"/>
              </a:avLst>
            </a:prstGeom>
            <a:solidFill>
              <a:schemeClr val="accent4">
                <a:lumMod val="60000"/>
                <a:lumOff val="40000"/>
              </a:scheme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A2F7AF7-36DF-91BE-967C-A21CE3367D92}"/>
                </a:ext>
              </a:extLst>
            </p:cNvPr>
            <p:cNvSpPr txBox="1"/>
            <p:nvPr/>
          </p:nvSpPr>
          <p:spPr>
            <a:xfrm>
              <a:off x="5307937" y="1932720"/>
              <a:ext cx="912085" cy="1576999"/>
            </a:xfrm>
            <a:prstGeom prst="rect">
              <a:avLst/>
            </a:prstGeom>
            <a:noFill/>
          </p:spPr>
          <p:txBody>
            <a:bodyPr wrap="square" rtlCol="0">
              <a:noAutofit/>
            </a:bodyPr>
            <a:lstStyle/>
            <a:p>
              <a:pPr algn="ctr"/>
              <a:r>
                <a:rPr lang="en-US" sz="3200" dirty="0">
                  <a:solidFill>
                    <a:schemeClr val="accent4">
                      <a:lumMod val="75000"/>
                    </a:schemeClr>
                  </a:solidFill>
                  <a:latin typeface="Helvetica Light" panose="020B0403020202020204" pitchFamily="34" charset="0"/>
                </a:rPr>
                <a:t>Fish:</a:t>
              </a:r>
            </a:p>
            <a:p>
              <a:pPr algn="ctr"/>
              <a:r>
                <a:rPr lang="en-US" sz="3200" dirty="0">
                  <a:solidFill>
                    <a:schemeClr val="accent4">
                      <a:lumMod val="75000"/>
                    </a:schemeClr>
                  </a:solidFill>
                  <a:latin typeface="Helvetica Light" panose="020B0403020202020204" pitchFamily="34" charset="0"/>
                </a:rPr>
                <a:t>2,595</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6" name="Group 5">
            <a:extLst>
              <a:ext uri="{FF2B5EF4-FFF2-40B4-BE49-F238E27FC236}">
                <a16:creationId xmlns:a16="http://schemas.microsoft.com/office/drawing/2014/main" id="{85A3F35F-E7D9-5ADF-7C34-6B610F772381}"/>
              </a:ext>
            </a:extLst>
          </p:cNvPr>
          <p:cNvGrpSpPr/>
          <p:nvPr/>
        </p:nvGrpSpPr>
        <p:grpSpPr>
          <a:xfrm>
            <a:off x="4911774" y="3267854"/>
            <a:ext cx="5281535" cy="3327816"/>
            <a:chOff x="5307937" y="1844040"/>
            <a:chExt cx="3244132" cy="1781403"/>
          </a:xfrm>
        </p:grpSpPr>
        <p:sp>
          <p:nvSpPr>
            <p:cNvPr id="7" name="Rounded Rectangle 6">
              <a:extLst>
                <a:ext uri="{FF2B5EF4-FFF2-40B4-BE49-F238E27FC236}">
                  <a16:creationId xmlns:a16="http://schemas.microsoft.com/office/drawing/2014/main" id="{F7CE54CE-BEE5-A94F-7EA8-F3F3BC0771C8}"/>
                </a:ext>
              </a:extLst>
            </p:cNvPr>
            <p:cNvSpPr/>
            <p:nvPr/>
          </p:nvSpPr>
          <p:spPr>
            <a:xfrm>
              <a:off x="5307937" y="1844040"/>
              <a:ext cx="3244132" cy="1781403"/>
            </a:xfrm>
            <a:prstGeom prst="roundRect">
              <a:avLst>
                <a:gd name="adj" fmla="val 3883"/>
              </a:avLst>
            </a:prstGeom>
            <a:solidFill>
              <a:schemeClr val="accent4">
                <a:lumMod val="75000"/>
              </a:schemeClr>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8D7150-AD08-7D15-5857-73D4F3098748}"/>
                </a:ext>
              </a:extLst>
            </p:cNvPr>
            <p:cNvSpPr txBox="1"/>
            <p:nvPr/>
          </p:nvSpPr>
          <p:spPr>
            <a:xfrm>
              <a:off x="5307937" y="1932720"/>
              <a:ext cx="3244132" cy="1576999"/>
            </a:xfrm>
            <a:prstGeom prst="rect">
              <a:avLst/>
            </a:prstGeom>
            <a:noFill/>
          </p:spPr>
          <p:txBody>
            <a:bodyPr wrap="square" rtlCol="0">
              <a:noAutofit/>
            </a:bodyPr>
            <a:lstStyle/>
            <a:p>
              <a:pPr algn="ctr"/>
              <a:r>
                <a:rPr lang="en-US" sz="3200" dirty="0">
                  <a:latin typeface="Helvetica Light" panose="020B0403020202020204" pitchFamily="34" charset="0"/>
                </a:rPr>
                <a:t>Birds:</a:t>
              </a:r>
            </a:p>
            <a:p>
              <a:pPr algn="ctr"/>
              <a:r>
                <a:rPr lang="en-US" sz="3200" dirty="0">
                  <a:latin typeface="Helvetica Light" panose="020B0403020202020204" pitchFamily="34" charset="0"/>
                </a:rPr>
                <a:t>1,784</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2" name="Group 1">
            <a:extLst>
              <a:ext uri="{FF2B5EF4-FFF2-40B4-BE49-F238E27FC236}">
                <a16:creationId xmlns:a16="http://schemas.microsoft.com/office/drawing/2014/main" id="{9CF8CECA-3F41-1C61-CD66-DB92C8ADDAD3}"/>
              </a:ext>
            </a:extLst>
          </p:cNvPr>
          <p:cNvGrpSpPr/>
          <p:nvPr/>
        </p:nvGrpSpPr>
        <p:grpSpPr>
          <a:xfrm>
            <a:off x="9144331" y="5411448"/>
            <a:ext cx="2782671" cy="1314947"/>
            <a:chOff x="5307937" y="1844040"/>
            <a:chExt cx="3244132" cy="1781403"/>
          </a:xfrm>
        </p:grpSpPr>
        <p:sp>
          <p:nvSpPr>
            <p:cNvPr id="13" name="Rounded Rectangle 12">
              <a:extLst>
                <a:ext uri="{FF2B5EF4-FFF2-40B4-BE49-F238E27FC236}">
                  <a16:creationId xmlns:a16="http://schemas.microsoft.com/office/drawing/2014/main" id="{7B4F041B-098D-F877-E90C-17909A47ECD2}"/>
                </a:ext>
              </a:extLst>
            </p:cNvPr>
            <p:cNvSpPr/>
            <p:nvPr/>
          </p:nvSpPr>
          <p:spPr>
            <a:xfrm>
              <a:off x="5307937" y="1844040"/>
              <a:ext cx="3244132" cy="1781403"/>
            </a:xfrm>
            <a:prstGeom prst="roundRect">
              <a:avLst>
                <a:gd name="adj" fmla="val 3883"/>
              </a:avLst>
            </a:prstGeom>
            <a:solidFill>
              <a:schemeClr val="tx1"/>
            </a:solidFill>
            <a:ln w="3810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4FC390-4F09-56DF-E06C-31D7642D3C9F}"/>
                </a:ext>
              </a:extLst>
            </p:cNvPr>
            <p:cNvSpPr txBox="1"/>
            <p:nvPr/>
          </p:nvSpPr>
          <p:spPr>
            <a:xfrm>
              <a:off x="5307937" y="1932720"/>
              <a:ext cx="3244132" cy="1576999"/>
            </a:xfrm>
            <a:prstGeom prst="rect">
              <a:avLst/>
            </a:prstGeom>
            <a:noFill/>
          </p:spPr>
          <p:txBody>
            <a:bodyPr wrap="square" rtlCol="0">
              <a:noAutofit/>
            </a:bodyPr>
            <a:lstStyle/>
            <a:p>
              <a:pPr algn="ctr"/>
              <a:r>
                <a:rPr lang="en-US" sz="3200" dirty="0">
                  <a:solidFill>
                    <a:schemeClr val="accent4">
                      <a:lumMod val="75000"/>
                    </a:schemeClr>
                  </a:solidFill>
                  <a:latin typeface="Helvetica Light" panose="020B0403020202020204" pitchFamily="34" charset="0"/>
                </a:rPr>
                <a:t>Squamates:</a:t>
              </a:r>
            </a:p>
            <a:p>
              <a:pPr algn="ctr"/>
              <a:r>
                <a:rPr lang="en-US" sz="3200" dirty="0">
                  <a:solidFill>
                    <a:schemeClr val="accent4">
                      <a:lumMod val="75000"/>
                    </a:schemeClr>
                  </a:solidFill>
                  <a:latin typeface="Helvetica Light" panose="020B0403020202020204" pitchFamily="34" charset="0"/>
                </a:rPr>
                <a:t>282</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Tree>
    <p:extLst>
      <p:ext uri="{BB962C8B-B14F-4D97-AF65-F5344CB8AC3E}">
        <p14:creationId xmlns:p14="http://schemas.microsoft.com/office/powerpoint/2010/main" val="276198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Round Same-side Corner of Rectangle 1">
            <a:extLst>
              <a:ext uri="{FF2B5EF4-FFF2-40B4-BE49-F238E27FC236}">
                <a16:creationId xmlns:a16="http://schemas.microsoft.com/office/drawing/2014/main" id="{53F1FABE-98AB-B8FA-E4D0-9B38AADAA488}"/>
              </a:ext>
            </a:extLst>
          </p:cNvPr>
          <p:cNvSpPr/>
          <p:nvPr/>
        </p:nvSpPr>
        <p:spPr>
          <a:xfrm rot="5400000">
            <a:off x="-1793240" y="1793240"/>
            <a:ext cx="4348480" cy="762000"/>
          </a:xfrm>
          <a:prstGeom prst="round2SameRect">
            <a:avLst>
              <a:gd name="adj1" fmla="val 50000"/>
              <a:gd name="adj2" fmla="val 0"/>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3" name="TextBox 2">
            <a:extLst>
              <a:ext uri="{FF2B5EF4-FFF2-40B4-BE49-F238E27FC236}">
                <a16:creationId xmlns:a16="http://schemas.microsoft.com/office/drawing/2014/main" id="{79205629-1603-D614-6A23-6B4B7FFC0CC7}"/>
              </a:ext>
            </a:extLst>
          </p:cNvPr>
          <p:cNvSpPr txBox="1"/>
          <p:nvPr/>
        </p:nvSpPr>
        <p:spPr>
          <a:xfrm rot="16200000">
            <a:off x="-1827966" y="1817335"/>
            <a:ext cx="4348481" cy="649226"/>
          </a:xfrm>
          <a:prstGeom prst="rect">
            <a:avLst/>
          </a:prstGeom>
          <a:noFill/>
          <a:ln>
            <a:noFill/>
          </a:ln>
        </p:spPr>
        <p:txBody>
          <a:bodyPr wrap="square" rtlCol="0">
            <a:noAutofit/>
          </a:bodyPr>
          <a:lstStyle/>
          <a:p>
            <a:pPr algn="ctr"/>
            <a:r>
              <a:rPr lang="en-US" sz="4000" dirty="0">
                <a:solidFill>
                  <a:schemeClr val="accent5">
                    <a:lumMod val="20000"/>
                    <a:lumOff val="80000"/>
                  </a:schemeClr>
                </a:solidFill>
                <a:latin typeface="Helvetica Light" panose="020B0403020202020204" pitchFamily="34" charset="0"/>
              </a:rPr>
              <a:t>collecting data</a:t>
            </a:r>
          </a:p>
        </p:txBody>
      </p:sp>
      <p:grpSp>
        <p:nvGrpSpPr>
          <p:cNvPr id="12" name="Group 11">
            <a:extLst>
              <a:ext uri="{FF2B5EF4-FFF2-40B4-BE49-F238E27FC236}">
                <a16:creationId xmlns:a16="http://schemas.microsoft.com/office/drawing/2014/main" id="{D37F3470-961E-7BC4-10BE-5705F38591A1}"/>
              </a:ext>
            </a:extLst>
          </p:cNvPr>
          <p:cNvGrpSpPr/>
          <p:nvPr/>
        </p:nvGrpSpPr>
        <p:grpSpPr>
          <a:xfrm>
            <a:off x="1543647" y="218025"/>
            <a:ext cx="4855665" cy="4855665"/>
            <a:chOff x="922405" y="241852"/>
            <a:chExt cx="6374296" cy="6374296"/>
          </a:xfrm>
        </p:grpSpPr>
        <p:sp>
          <p:nvSpPr>
            <p:cNvPr id="13" name="Oval 12">
              <a:extLst>
                <a:ext uri="{FF2B5EF4-FFF2-40B4-BE49-F238E27FC236}">
                  <a16:creationId xmlns:a16="http://schemas.microsoft.com/office/drawing/2014/main" id="{3059E3FF-98F3-1749-9620-FF2160AB1789}"/>
                </a:ext>
              </a:extLst>
            </p:cNvPr>
            <p:cNvSpPr/>
            <p:nvPr/>
          </p:nvSpPr>
          <p:spPr>
            <a:xfrm>
              <a:off x="922405" y="241852"/>
              <a:ext cx="6374296" cy="6374296"/>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Oval 13">
              <a:extLst>
                <a:ext uri="{FF2B5EF4-FFF2-40B4-BE49-F238E27FC236}">
                  <a16:creationId xmlns:a16="http://schemas.microsoft.com/office/drawing/2014/main" id="{14D0BEB1-7172-E731-CD87-293DFA39459B}"/>
                </a:ext>
              </a:extLst>
            </p:cNvPr>
            <p:cNvSpPr/>
            <p:nvPr/>
          </p:nvSpPr>
          <p:spPr>
            <a:xfrm>
              <a:off x="1565135" y="1514061"/>
              <a:ext cx="5088835" cy="5088835"/>
            </a:xfrm>
            <a:prstGeom prst="ellipse">
              <a:avLst/>
            </a:prstGeom>
            <a:solidFill>
              <a:schemeClr val="accent5">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Oval 14">
              <a:extLst>
                <a:ext uri="{FF2B5EF4-FFF2-40B4-BE49-F238E27FC236}">
                  <a16:creationId xmlns:a16="http://schemas.microsoft.com/office/drawing/2014/main" id="{0730E9F2-891D-F309-7E8E-F30629933E2C}"/>
                </a:ext>
              </a:extLst>
            </p:cNvPr>
            <p:cNvSpPr/>
            <p:nvPr/>
          </p:nvSpPr>
          <p:spPr>
            <a:xfrm>
              <a:off x="2035586" y="2441713"/>
              <a:ext cx="4147931" cy="4147931"/>
            </a:xfrm>
            <a:prstGeom prst="ellipse">
              <a:avLst/>
            </a:prstGeom>
            <a:solidFill>
              <a:schemeClr val="accent5">
                <a:lumMod val="60000"/>
                <a:lumOff val="4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B0750225-A05E-96E6-D981-451FB7F21E52}"/>
                </a:ext>
              </a:extLst>
            </p:cNvPr>
            <p:cNvSpPr txBox="1"/>
            <p:nvPr/>
          </p:nvSpPr>
          <p:spPr>
            <a:xfrm>
              <a:off x="2969869" y="619250"/>
              <a:ext cx="2279374" cy="646331"/>
            </a:xfrm>
            <a:prstGeom prst="rect">
              <a:avLst/>
            </a:prstGeom>
            <a:noFill/>
          </p:spPr>
          <p:txBody>
            <a:bodyPr wrap="square" rtlCol="0">
              <a:spAutoFit/>
            </a:bodyPr>
            <a:lstStyle/>
            <a:p>
              <a:pPr algn="ctr"/>
              <a:r>
                <a:rPr lang="en-US" sz="3600" dirty="0">
                  <a:solidFill>
                    <a:schemeClr val="accent5">
                      <a:lumMod val="40000"/>
                      <a:lumOff val="60000"/>
                    </a:schemeClr>
                  </a:solidFill>
                  <a:latin typeface="Helvetica Light" panose="020B0403020202020204" pitchFamily="34" charset="0"/>
                </a:rPr>
                <a:t>13,599</a:t>
              </a:r>
            </a:p>
          </p:txBody>
        </p:sp>
        <p:sp>
          <p:nvSpPr>
            <p:cNvPr id="17" name="TextBox 16">
              <a:extLst>
                <a:ext uri="{FF2B5EF4-FFF2-40B4-BE49-F238E27FC236}">
                  <a16:creationId xmlns:a16="http://schemas.microsoft.com/office/drawing/2014/main" id="{66C27AB3-046E-DBFE-9AEA-379B6F1962D6}"/>
                </a:ext>
              </a:extLst>
            </p:cNvPr>
            <p:cNvSpPr txBox="1"/>
            <p:nvPr/>
          </p:nvSpPr>
          <p:spPr>
            <a:xfrm>
              <a:off x="2969869" y="1732435"/>
              <a:ext cx="2279374" cy="646331"/>
            </a:xfrm>
            <a:prstGeom prst="rect">
              <a:avLst/>
            </a:prstGeom>
            <a:noFill/>
          </p:spPr>
          <p:txBody>
            <a:bodyPr wrap="square" rtlCol="0">
              <a:spAutoFit/>
            </a:bodyPr>
            <a:lstStyle/>
            <a:p>
              <a:pPr algn="ctr"/>
              <a:r>
                <a:rPr lang="en-US" sz="3600" dirty="0">
                  <a:solidFill>
                    <a:schemeClr val="bg1"/>
                  </a:solidFill>
                  <a:latin typeface="Helvetica Light" panose="020B0403020202020204" pitchFamily="34" charset="0"/>
                </a:rPr>
                <a:t>11,171</a:t>
              </a:r>
            </a:p>
          </p:txBody>
        </p:sp>
        <p:sp>
          <p:nvSpPr>
            <p:cNvPr id="18" name="TextBox 17">
              <a:extLst>
                <a:ext uri="{FF2B5EF4-FFF2-40B4-BE49-F238E27FC236}">
                  <a16:creationId xmlns:a16="http://schemas.microsoft.com/office/drawing/2014/main" id="{48D2E85F-C243-4B24-4078-983256D67300}"/>
                </a:ext>
              </a:extLst>
            </p:cNvPr>
            <p:cNvSpPr txBox="1"/>
            <p:nvPr/>
          </p:nvSpPr>
          <p:spPr>
            <a:xfrm>
              <a:off x="2969863" y="2779068"/>
              <a:ext cx="2279374" cy="646331"/>
            </a:xfrm>
            <a:prstGeom prst="rect">
              <a:avLst/>
            </a:prstGeom>
            <a:noFill/>
          </p:spPr>
          <p:txBody>
            <a:bodyPr wrap="square" rtlCol="0">
              <a:spAutoFit/>
            </a:bodyPr>
            <a:lstStyle/>
            <a:p>
              <a:pPr algn="ctr"/>
              <a:r>
                <a:rPr lang="en-US" sz="3600" dirty="0">
                  <a:solidFill>
                    <a:schemeClr val="bg1"/>
                  </a:solidFill>
                  <a:latin typeface="Helvetica Light" panose="020B0403020202020204" pitchFamily="34" charset="0"/>
                </a:rPr>
                <a:t>6,791</a:t>
              </a:r>
            </a:p>
          </p:txBody>
        </p:sp>
        <p:sp>
          <p:nvSpPr>
            <p:cNvPr id="19" name="TextBox 18">
              <a:extLst>
                <a:ext uri="{FF2B5EF4-FFF2-40B4-BE49-F238E27FC236}">
                  <a16:creationId xmlns:a16="http://schemas.microsoft.com/office/drawing/2014/main" id="{3B89BC42-E286-0423-6D51-7141BA9CD5D6}"/>
                </a:ext>
              </a:extLst>
            </p:cNvPr>
            <p:cNvSpPr txBox="1"/>
            <p:nvPr/>
          </p:nvSpPr>
          <p:spPr>
            <a:xfrm>
              <a:off x="2035585" y="4219016"/>
              <a:ext cx="4147931" cy="1754326"/>
            </a:xfrm>
            <a:prstGeom prst="rect">
              <a:avLst/>
            </a:prstGeom>
            <a:noFill/>
          </p:spPr>
          <p:txBody>
            <a:bodyPr wrap="square" rtlCol="0">
              <a:spAutoFit/>
            </a:bodyPr>
            <a:lstStyle/>
            <a:p>
              <a:pPr algn="ctr"/>
              <a:r>
                <a:rPr lang="en-US" sz="3600" dirty="0">
                  <a:solidFill>
                    <a:schemeClr val="bg1"/>
                  </a:solidFill>
                  <a:latin typeface="Helvetica Light" panose="020B0403020202020204" pitchFamily="34" charset="0"/>
                </a:rPr>
                <a:t>Single Copy</a:t>
              </a:r>
              <a:br>
                <a:rPr lang="en-US" sz="3600" dirty="0">
                  <a:solidFill>
                    <a:schemeClr val="bg1"/>
                  </a:solidFill>
                  <a:latin typeface="Helvetica Light" panose="020B0403020202020204" pitchFamily="34" charset="0"/>
                </a:rPr>
              </a:br>
              <a:r>
                <a:rPr lang="en-US" sz="3600" dirty="0">
                  <a:solidFill>
                    <a:schemeClr val="bg1"/>
                  </a:solidFill>
                  <a:latin typeface="Helvetica Light" panose="020B0403020202020204" pitchFamily="34" charset="0"/>
                </a:rPr>
                <a:t>Orthologs </a:t>
              </a:r>
              <a:br>
                <a:rPr lang="en-US" sz="3600" dirty="0">
                  <a:solidFill>
                    <a:schemeClr val="bg1"/>
                  </a:solidFill>
                  <a:latin typeface="Helvetica Light" panose="020B0403020202020204" pitchFamily="34" charset="0"/>
                </a:rPr>
              </a:br>
              <a:r>
                <a:rPr lang="en-US" sz="3600" dirty="0">
                  <a:solidFill>
                    <a:schemeClr val="bg1"/>
                  </a:solidFill>
                  <a:latin typeface="Helvetica Light" panose="020B0403020202020204" pitchFamily="34" charset="0"/>
                </a:rPr>
                <a:t>(SCO)</a:t>
              </a:r>
            </a:p>
          </p:txBody>
        </p:sp>
      </p:grpSp>
      <p:pic>
        <p:nvPicPr>
          <p:cNvPr id="20" name="Picture 2">
            <a:extLst>
              <a:ext uri="{FF2B5EF4-FFF2-40B4-BE49-F238E27FC236}">
                <a16:creationId xmlns:a16="http://schemas.microsoft.com/office/drawing/2014/main" id="{24583C09-0116-A8E4-5368-4D6670311B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6"/>
          <a:stretch/>
        </p:blipFill>
        <p:spPr bwMode="auto">
          <a:xfrm>
            <a:off x="8505860" y="5276821"/>
            <a:ext cx="3340310" cy="1200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48A421CA-BA8B-345E-1AFF-10C8FB344229}"/>
              </a:ext>
            </a:extLst>
          </p:cNvPr>
          <p:cNvPicPr>
            <a:picLocks noChangeAspect="1"/>
          </p:cNvPicPr>
          <p:nvPr/>
        </p:nvPicPr>
        <p:blipFill>
          <a:blip r:embed="rId3"/>
          <a:stretch>
            <a:fillRect/>
          </a:stretch>
        </p:blipFill>
        <p:spPr>
          <a:xfrm>
            <a:off x="8505860" y="3429000"/>
            <a:ext cx="3328799" cy="1445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ABC88286-2629-8309-A6B3-B23B4EEF7E2F}"/>
              </a:ext>
            </a:extLst>
          </p:cNvPr>
          <p:cNvPicPr>
            <a:picLocks noChangeAspect="1"/>
          </p:cNvPicPr>
          <p:nvPr/>
        </p:nvPicPr>
        <p:blipFill>
          <a:blip r:embed="rId4"/>
          <a:stretch>
            <a:fillRect/>
          </a:stretch>
        </p:blipFill>
        <p:spPr>
          <a:xfrm>
            <a:off x="8494349" y="240061"/>
            <a:ext cx="3328799" cy="1113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2EB8F93-ABD5-A33A-7573-CBACCC2AFE33}"/>
              </a:ext>
            </a:extLst>
          </p:cNvPr>
          <p:cNvPicPr>
            <a:picLocks noChangeAspect="1"/>
          </p:cNvPicPr>
          <p:nvPr/>
        </p:nvPicPr>
        <p:blipFill rotWithShape="1">
          <a:blip r:embed="rId5"/>
          <a:srcRect l="-20025" r="-17034"/>
          <a:stretch/>
        </p:blipFill>
        <p:spPr>
          <a:xfrm>
            <a:off x="8505860" y="1769575"/>
            <a:ext cx="3317288" cy="1243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Group 7">
            <a:extLst>
              <a:ext uri="{FF2B5EF4-FFF2-40B4-BE49-F238E27FC236}">
                <a16:creationId xmlns:a16="http://schemas.microsoft.com/office/drawing/2014/main" id="{CA2333AA-2CF3-FE08-5FF7-98A964C2A476}"/>
              </a:ext>
            </a:extLst>
          </p:cNvPr>
          <p:cNvGrpSpPr/>
          <p:nvPr/>
        </p:nvGrpSpPr>
        <p:grpSpPr>
          <a:xfrm>
            <a:off x="2391620" y="5731294"/>
            <a:ext cx="3340311" cy="972945"/>
            <a:chOff x="2391620" y="5546236"/>
            <a:chExt cx="3340311" cy="972945"/>
          </a:xfrm>
          <a:solidFill>
            <a:schemeClr val="accent5"/>
          </a:solidFill>
        </p:grpSpPr>
        <p:sp>
          <p:nvSpPr>
            <p:cNvPr id="7" name="Rounded Rectangle 6">
              <a:extLst>
                <a:ext uri="{FF2B5EF4-FFF2-40B4-BE49-F238E27FC236}">
                  <a16:creationId xmlns:a16="http://schemas.microsoft.com/office/drawing/2014/main" id="{2356D57C-88DE-AC73-BB34-B68C3F1A1D8D}"/>
                </a:ext>
              </a:extLst>
            </p:cNvPr>
            <p:cNvSpPr/>
            <p:nvPr/>
          </p:nvSpPr>
          <p:spPr>
            <a:xfrm>
              <a:off x="2391620" y="5546236"/>
              <a:ext cx="3340311" cy="972945"/>
            </a:xfrm>
            <a:prstGeom prst="roundRect">
              <a:avLst>
                <a:gd name="adj" fmla="val 50000"/>
              </a:avLst>
            </a:prstGeom>
            <a:grp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4F469F0-5930-D0C0-4CC9-AEB247F2F251}"/>
                </a:ext>
              </a:extLst>
            </p:cNvPr>
            <p:cNvSpPr txBox="1"/>
            <p:nvPr/>
          </p:nvSpPr>
          <p:spPr>
            <a:xfrm>
              <a:off x="2632461" y="5716493"/>
              <a:ext cx="2853559" cy="646331"/>
            </a:xfrm>
            <a:prstGeom prst="rect">
              <a:avLst/>
            </a:prstGeom>
            <a:grpFill/>
            <a:ln>
              <a:noFill/>
            </a:ln>
          </p:spPr>
          <p:txBody>
            <a:bodyPr wrap="square" rtlCol="0">
              <a:spAutoFit/>
            </a:bodyPr>
            <a:lstStyle/>
            <a:p>
              <a:pPr algn="ctr"/>
              <a:r>
                <a:rPr lang="en-US" sz="3600" dirty="0">
                  <a:solidFill>
                    <a:schemeClr val="bg1"/>
                  </a:solidFill>
                  <a:latin typeface="Helvetica Light" panose="020B0403020202020204" pitchFamily="34" charset="0"/>
                </a:rPr>
                <a:t>96 Species</a:t>
              </a:r>
            </a:p>
          </p:txBody>
        </p:sp>
      </p:grpSp>
      <p:cxnSp>
        <p:nvCxnSpPr>
          <p:cNvPr id="10" name="Straight Arrow Connector 9">
            <a:extLst>
              <a:ext uri="{FF2B5EF4-FFF2-40B4-BE49-F238E27FC236}">
                <a16:creationId xmlns:a16="http://schemas.microsoft.com/office/drawing/2014/main" id="{63C06D19-8857-2D76-9B25-66E532C65AAC}"/>
              </a:ext>
            </a:extLst>
          </p:cNvPr>
          <p:cNvCxnSpPr>
            <a:cxnSpLocks/>
          </p:cNvCxnSpPr>
          <p:nvPr/>
        </p:nvCxnSpPr>
        <p:spPr>
          <a:xfrm>
            <a:off x="5334000" y="772886"/>
            <a:ext cx="2982686"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BC2C90C-73C3-A902-56E5-2EF3FF47FB25}"/>
              </a:ext>
            </a:extLst>
          </p:cNvPr>
          <p:cNvCxnSpPr>
            <a:cxnSpLocks/>
          </p:cNvCxnSpPr>
          <p:nvPr/>
        </p:nvCxnSpPr>
        <p:spPr>
          <a:xfrm>
            <a:off x="4839642" y="2444684"/>
            <a:ext cx="3477044" cy="0"/>
          </a:xfrm>
          <a:prstGeom prst="straightConnector1">
            <a:avLst/>
          </a:prstGeom>
          <a:ln w="762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BD593F8-7F55-CFE9-3F72-544AAECB7FBC}"/>
              </a:ext>
            </a:extLst>
          </p:cNvPr>
          <p:cNvCxnSpPr>
            <a:cxnSpLocks/>
          </p:cNvCxnSpPr>
          <p:nvPr/>
        </p:nvCxnSpPr>
        <p:spPr>
          <a:xfrm flipV="1">
            <a:off x="5334000" y="4116482"/>
            <a:ext cx="2982686" cy="1663854"/>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799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2BCF38-AA7A-6DDB-B3A3-AD6565D53BA4}"/>
              </a:ext>
            </a:extLst>
          </p:cNvPr>
          <p:cNvPicPr>
            <a:picLocks noChangeAspect="1"/>
          </p:cNvPicPr>
          <p:nvPr/>
        </p:nvPicPr>
        <p:blipFill>
          <a:blip r:embed="rId2"/>
          <a:stretch>
            <a:fillRect/>
          </a:stretch>
        </p:blipFill>
        <p:spPr>
          <a:xfrm>
            <a:off x="460180" y="718930"/>
            <a:ext cx="11271639" cy="5420139"/>
          </a:xfrm>
          <a:prstGeom prst="rect">
            <a:avLst/>
          </a:prstGeom>
        </p:spPr>
      </p:pic>
    </p:spTree>
    <p:extLst>
      <p:ext uri="{BB962C8B-B14F-4D97-AF65-F5344CB8AC3E}">
        <p14:creationId xmlns:p14="http://schemas.microsoft.com/office/powerpoint/2010/main" val="1323313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E8F4C-3E4B-166C-455C-3A7E582B0A9E}"/>
              </a:ext>
            </a:extLst>
          </p:cNvPr>
          <p:cNvPicPr>
            <a:picLocks noChangeAspect="1"/>
          </p:cNvPicPr>
          <p:nvPr/>
        </p:nvPicPr>
        <p:blipFill>
          <a:blip r:embed="rId2"/>
          <a:stretch>
            <a:fillRect/>
          </a:stretch>
        </p:blipFill>
        <p:spPr>
          <a:xfrm>
            <a:off x="-66260" y="679173"/>
            <a:ext cx="11798078" cy="5468314"/>
          </a:xfrm>
          <a:prstGeom prst="rect">
            <a:avLst/>
          </a:prstGeom>
        </p:spPr>
      </p:pic>
    </p:spTree>
    <p:extLst>
      <p:ext uri="{BB962C8B-B14F-4D97-AF65-F5344CB8AC3E}">
        <p14:creationId xmlns:p14="http://schemas.microsoft.com/office/powerpoint/2010/main" val="3144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AEFEC-ABA7-9F30-6AB7-EA89B8322DA0}"/>
              </a:ext>
            </a:extLst>
          </p:cNvPr>
          <p:cNvPicPr>
            <a:picLocks noChangeAspect="1"/>
          </p:cNvPicPr>
          <p:nvPr/>
        </p:nvPicPr>
        <p:blipFill>
          <a:blip r:embed="rId3"/>
          <a:stretch>
            <a:fillRect/>
          </a:stretch>
        </p:blipFill>
        <p:spPr>
          <a:xfrm>
            <a:off x="-66260" y="679173"/>
            <a:ext cx="11798077" cy="5468314"/>
          </a:xfrm>
          <a:prstGeom prst="rect">
            <a:avLst/>
          </a:prstGeom>
        </p:spPr>
      </p:pic>
    </p:spTree>
    <p:extLst>
      <p:ext uri="{BB962C8B-B14F-4D97-AF65-F5344CB8AC3E}">
        <p14:creationId xmlns:p14="http://schemas.microsoft.com/office/powerpoint/2010/main" val="156152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DD45A57-8B9A-7B63-3279-B0362240E795}"/>
              </a:ext>
            </a:extLst>
          </p:cNvPr>
          <p:cNvPicPr>
            <a:picLocks noChangeAspect="1"/>
          </p:cNvPicPr>
          <p:nvPr/>
        </p:nvPicPr>
        <p:blipFill>
          <a:blip r:embed="rId3"/>
          <a:stretch>
            <a:fillRect/>
          </a:stretch>
        </p:blipFill>
        <p:spPr>
          <a:xfrm>
            <a:off x="494195" y="359137"/>
            <a:ext cx="11203609" cy="6139726"/>
          </a:xfrm>
          <a:prstGeom prst="rect">
            <a:avLst/>
          </a:prstGeom>
        </p:spPr>
      </p:pic>
    </p:spTree>
    <p:extLst>
      <p:ext uri="{BB962C8B-B14F-4D97-AF65-F5344CB8AC3E}">
        <p14:creationId xmlns:p14="http://schemas.microsoft.com/office/powerpoint/2010/main" val="1501210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DD45A57-8B9A-7B63-3279-B0362240E795}"/>
              </a:ext>
            </a:extLst>
          </p:cNvPr>
          <p:cNvPicPr>
            <a:picLocks noChangeAspect="1"/>
          </p:cNvPicPr>
          <p:nvPr/>
        </p:nvPicPr>
        <p:blipFill>
          <a:blip r:embed="rId3"/>
          <a:stretch>
            <a:fillRect/>
          </a:stretch>
        </p:blipFill>
        <p:spPr>
          <a:xfrm>
            <a:off x="494195" y="359137"/>
            <a:ext cx="11203609" cy="6139726"/>
          </a:xfrm>
          <a:prstGeom prst="rect">
            <a:avLst/>
          </a:prstGeom>
        </p:spPr>
      </p:pic>
      <p:sp>
        <p:nvSpPr>
          <p:cNvPr id="14" name="Arc 13">
            <a:extLst>
              <a:ext uri="{FF2B5EF4-FFF2-40B4-BE49-F238E27FC236}">
                <a16:creationId xmlns:a16="http://schemas.microsoft.com/office/drawing/2014/main" id="{D8B13C95-5D65-A319-07DD-CBBA421F2DB3}"/>
              </a:ext>
            </a:extLst>
          </p:cNvPr>
          <p:cNvSpPr/>
          <p:nvPr/>
        </p:nvSpPr>
        <p:spPr>
          <a:xfrm rot="8950059" flipH="1">
            <a:off x="6021840" y="5086651"/>
            <a:ext cx="2417124" cy="2215241"/>
          </a:xfrm>
          <a:prstGeom prst="arc">
            <a:avLst>
              <a:gd name="adj1" fmla="val 20239708"/>
              <a:gd name="adj2" fmla="val 3085525"/>
            </a:avLst>
          </a:prstGeom>
          <a:ln w="57150" cap="rnd">
            <a:solidFill>
              <a:schemeClr val="accent5">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6A414FD8-84FE-93AA-D46B-8E552A2F7F9E}"/>
              </a:ext>
            </a:extLst>
          </p:cNvPr>
          <p:cNvSpPr/>
          <p:nvPr/>
        </p:nvSpPr>
        <p:spPr>
          <a:xfrm>
            <a:off x="7408350" y="6083965"/>
            <a:ext cx="1998528" cy="569844"/>
          </a:xfrm>
          <a:prstGeom prst="roundRect">
            <a:avLst/>
          </a:prstGeom>
          <a:solidFill>
            <a:schemeClr val="bg1"/>
          </a:solid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accent5">
                    <a:lumMod val="60000"/>
                    <a:lumOff val="40000"/>
                  </a:schemeClr>
                </a:solidFill>
                <a:latin typeface="Helvetica Light" panose="020B0403020202020204" pitchFamily="34" charset="0"/>
              </a:rPr>
              <a:t>T/J Extinction</a:t>
            </a:r>
          </a:p>
        </p:txBody>
      </p:sp>
      <p:grpSp>
        <p:nvGrpSpPr>
          <p:cNvPr id="2" name="Group 1">
            <a:extLst>
              <a:ext uri="{FF2B5EF4-FFF2-40B4-BE49-F238E27FC236}">
                <a16:creationId xmlns:a16="http://schemas.microsoft.com/office/drawing/2014/main" id="{5F84F34A-7201-E898-7495-B853EFEDD88A}"/>
              </a:ext>
            </a:extLst>
          </p:cNvPr>
          <p:cNvGrpSpPr/>
          <p:nvPr/>
        </p:nvGrpSpPr>
        <p:grpSpPr>
          <a:xfrm>
            <a:off x="9134574" y="6083965"/>
            <a:ext cx="739201" cy="571034"/>
            <a:chOff x="7364276" y="6090796"/>
            <a:chExt cx="739201" cy="571034"/>
          </a:xfrm>
        </p:grpSpPr>
        <p:sp>
          <p:nvSpPr>
            <p:cNvPr id="3" name="Oval 2">
              <a:extLst>
                <a:ext uri="{FF2B5EF4-FFF2-40B4-BE49-F238E27FC236}">
                  <a16:creationId xmlns:a16="http://schemas.microsoft.com/office/drawing/2014/main" id="{5544237E-96C2-215C-B361-97DF7D2D00DB}"/>
                </a:ext>
              </a:extLst>
            </p:cNvPr>
            <p:cNvSpPr/>
            <p:nvPr/>
          </p:nvSpPr>
          <p:spPr>
            <a:xfrm>
              <a:off x="7364276" y="6090796"/>
              <a:ext cx="571034" cy="57103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Light" panose="020B0403020202020204" pitchFamily="34" charset="0"/>
              </a:endParaRPr>
            </a:p>
          </p:txBody>
        </p:sp>
        <p:sp>
          <p:nvSpPr>
            <p:cNvPr id="4" name="TextBox 3">
              <a:extLst>
                <a:ext uri="{FF2B5EF4-FFF2-40B4-BE49-F238E27FC236}">
                  <a16:creationId xmlns:a16="http://schemas.microsoft.com/office/drawing/2014/main" id="{1BFC4EC4-E8B6-6EEA-4C00-995BB9EF2159}"/>
                </a:ext>
              </a:extLst>
            </p:cNvPr>
            <p:cNvSpPr txBox="1"/>
            <p:nvPr/>
          </p:nvSpPr>
          <p:spPr>
            <a:xfrm>
              <a:off x="7385911" y="6201103"/>
              <a:ext cx="717566" cy="369332"/>
            </a:xfrm>
            <a:prstGeom prst="rect">
              <a:avLst/>
            </a:prstGeom>
            <a:noFill/>
          </p:spPr>
          <p:txBody>
            <a:bodyPr wrap="square" rtlCol="0">
              <a:spAutoFit/>
            </a:bodyPr>
            <a:lstStyle/>
            <a:p>
              <a:r>
                <a:rPr lang="en-US" dirty="0">
                  <a:solidFill>
                    <a:schemeClr val="bg1"/>
                  </a:solidFill>
                  <a:latin typeface="Helvetica Light" panose="020B0403020202020204" pitchFamily="34" charset="0"/>
                </a:rPr>
                <a:t>201</a:t>
              </a:r>
            </a:p>
          </p:txBody>
        </p:sp>
      </p:grpSp>
      <p:sp>
        <p:nvSpPr>
          <p:cNvPr id="7" name="Arc 6">
            <a:extLst>
              <a:ext uri="{FF2B5EF4-FFF2-40B4-BE49-F238E27FC236}">
                <a16:creationId xmlns:a16="http://schemas.microsoft.com/office/drawing/2014/main" id="{18AB4E82-CA3E-C0CC-6DC6-D396727042C0}"/>
              </a:ext>
            </a:extLst>
          </p:cNvPr>
          <p:cNvSpPr/>
          <p:nvPr/>
        </p:nvSpPr>
        <p:spPr>
          <a:xfrm>
            <a:off x="5059597" y="4345696"/>
            <a:ext cx="2348753" cy="2348753"/>
          </a:xfrm>
          <a:prstGeom prst="arc">
            <a:avLst/>
          </a:prstGeom>
          <a:ln w="381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D03B4BFB-D245-B8FB-BF56-FC42157639A4}"/>
              </a:ext>
            </a:extLst>
          </p:cNvPr>
          <p:cNvSpPr/>
          <p:nvPr/>
        </p:nvSpPr>
        <p:spPr>
          <a:xfrm flipH="1">
            <a:off x="5061428" y="4345696"/>
            <a:ext cx="2348753" cy="2348753"/>
          </a:xfrm>
          <a:prstGeom prst="arc">
            <a:avLst/>
          </a:prstGeom>
          <a:ln w="381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891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9343C2E-F421-94CF-81A5-D01B4BC22605}"/>
              </a:ext>
            </a:extLst>
          </p:cNvPr>
          <p:cNvSpPr/>
          <p:nvPr/>
        </p:nvSpPr>
        <p:spPr>
          <a:xfrm>
            <a:off x="200891" y="2297692"/>
            <a:ext cx="4398818" cy="4398818"/>
          </a:xfrm>
          <a:prstGeom prst="ellipse">
            <a:avLst/>
          </a:prstGeom>
          <a:solidFill>
            <a:srgbClr val="FFC00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4170222-330A-A671-62FB-63B4E8FAC66F}"/>
              </a:ext>
            </a:extLst>
          </p:cNvPr>
          <p:cNvSpPr/>
          <p:nvPr/>
        </p:nvSpPr>
        <p:spPr>
          <a:xfrm>
            <a:off x="2542309" y="2297692"/>
            <a:ext cx="4398818" cy="4398818"/>
          </a:xfrm>
          <a:prstGeom prst="ellipse">
            <a:avLst/>
          </a:prstGeom>
          <a:solidFill>
            <a:srgbClr val="00B0F0">
              <a:alpha val="50000"/>
            </a:srgb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224AEF-BB2D-D3A1-6210-670705DA9F1B}"/>
              </a:ext>
            </a:extLst>
          </p:cNvPr>
          <p:cNvSpPr/>
          <p:nvPr/>
        </p:nvSpPr>
        <p:spPr>
          <a:xfrm>
            <a:off x="200891" y="2297692"/>
            <a:ext cx="4398818" cy="4398818"/>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1C1514-DFA6-44B2-FA84-67C50AD1568C}"/>
              </a:ext>
            </a:extLst>
          </p:cNvPr>
          <p:cNvSpPr/>
          <p:nvPr/>
        </p:nvSpPr>
        <p:spPr>
          <a:xfrm>
            <a:off x="2542309" y="2297692"/>
            <a:ext cx="4398818" cy="4398818"/>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B8068-84C2-8E39-596A-B0DE50846799}"/>
              </a:ext>
            </a:extLst>
          </p:cNvPr>
          <p:cNvSpPr/>
          <p:nvPr/>
        </p:nvSpPr>
        <p:spPr>
          <a:xfrm rot="4198920">
            <a:off x="776508" y="2634462"/>
            <a:ext cx="3282675" cy="3501908"/>
          </a:xfrm>
          <a:prstGeom prst="rect">
            <a:avLst/>
          </a:prstGeom>
          <a:noFill/>
        </p:spPr>
        <p:txBody>
          <a:bodyPr wrap="none" lIns="91440" tIns="45720" rIns="91440" bIns="45720">
            <a:prstTxWarp prst="textCircle">
              <a:avLst>
                <a:gd name="adj" fmla="val 5695125"/>
              </a:avLst>
            </a:prstTxWarp>
            <a:spAutoFit/>
          </a:bodyPr>
          <a:lstStyle/>
          <a:p>
            <a:pPr algn="ctr"/>
            <a:r>
              <a:rPr lang="en-GB" sz="4400" dirty="0">
                <a:ln w="12700">
                  <a:noFill/>
                  <a:prstDash val="solid"/>
                </a:ln>
                <a:solidFill>
                  <a:schemeClr val="bg1"/>
                </a:solidFill>
                <a:latin typeface="Helvetica Light" panose="020B0403020202020204" pitchFamily="34" charset="0"/>
              </a:rPr>
              <a:t>Genomics</a:t>
            </a:r>
            <a:endParaRPr lang="en-GB" sz="4400" cap="none" spc="0" dirty="0">
              <a:ln w="12700">
                <a:noFill/>
                <a:prstDash val="solid"/>
              </a:ln>
              <a:solidFill>
                <a:schemeClr val="bg1"/>
              </a:solidFill>
              <a:latin typeface="Helvetica Light" panose="020B0403020202020204" pitchFamily="34" charset="0"/>
            </a:endParaRPr>
          </a:p>
        </p:txBody>
      </p:sp>
      <p:sp>
        <p:nvSpPr>
          <p:cNvPr id="11" name="Rectangle 10">
            <a:extLst>
              <a:ext uri="{FF2B5EF4-FFF2-40B4-BE49-F238E27FC236}">
                <a16:creationId xmlns:a16="http://schemas.microsoft.com/office/drawing/2014/main" id="{A2D5E862-6D92-8C30-19B6-BFB0A37C18D2}"/>
              </a:ext>
            </a:extLst>
          </p:cNvPr>
          <p:cNvSpPr/>
          <p:nvPr/>
        </p:nvSpPr>
        <p:spPr>
          <a:xfrm rot="6773488">
            <a:off x="3166071" y="2664909"/>
            <a:ext cx="3366892" cy="3633971"/>
          </a:xfrm>
          <a:prstGeom prst="rect">
            <a:avLst/>
          </a:prstGeom>
          <a:noFill/>
        </p:spPr>
        <p:txBody>
          <a:bodyPr wrap="none" lIns="91440" tIns="45720" rIns="91440" bIns="45720">
            <a:prstTxWarp prst="textCircle">
              <a:avLst>
                <a:gd name="adj" fmla="val 5940951"/>
              </a:avLst>
            </a:prstTxWarp>
            <a:spAutoFit/>
          </a:bodyPr>
          <a:lstStyle/>
          <a:p>
            <a:pPr algn="ctr"/>
            <a:r>
              <a:rPr lang="en-GB" sz="4200" dirty="0">
                <a:ln w="12700">
                  <a:noFill/>
                  <a:prstDash val="solid"/>
                </a:ln>
                <a:solidFill>
                  <a:schemeClr val="accent6">
                    <a:lumMod val="20000"/>
                    <a:lumOff val="80000"/>
                  </a:schemeClr>
                </a:solidFill>
                <a:latin typeface="Helvetica Light" panose="020B0403020202020204" pitchFamily="34" charset="0"/>
              </a:rPr>
              <a:t>Phenomics</a:t>
            </a:r>
            <a:endParaRPr lang="en-GB" sz="4200" cap="none" spc="0" dirty="0">
              <a:ln w="12700">
                <a:noFill/>
                <a:prstDash val="solid"/>
              </a:ln>
              <a:solidFill>
                <a:schemeClr val="accent6">
                  <a:lumMod val="20000"/>
                  <a:lumOff val="80000"/>
                </a:schemeClr>
              </a:solidFill>
              <a:latin typeface="Helvetica Light" panose="020B0403020202020204" pitchFamily="34" charset="0"/>
            </a:endParaRPr>
          </a:p>
        </p:txBody>
      </p:sp>
      <p:pic>
        <p:nvPicPr>
          <p:cNvPr id="13" name="Picture 12">
            <a:extLst>
              <a:ext uri="{FF2B5EF4-FFF2-40B4-BE49-F238E27FC236}">
                <a16:creationId xmlns:a16="http://schemas.microsoft.com/office/drawing/2014/main" id="{0352A207-D037-A975-E18D-26DDFDA58B20}"/>
              </a:ext>
            </a:extLst>
          </p:cNvPr>
          <p:cNvPicPr>
            <a:picLocks noChangeAspect="1"/>
          </p:cNvPicPr>
          <p:nvPr/>
        </p:nvPicPr>
        <p:blipFill rotWithShape="1">
          <a:blip r:embed="rId3"/>
          <a:srcRect l="30160" t="40026" r="41684" b="39549"/>
          <a:stretch/>
        </p:blipFill>
        <p:spPr>
          <a:xfrm>
            <a:off x="4899378" y="4778763"/>
            <a:ext cx="2667753" cy="1644615"/>
          </a:xfrm>
          <a:prstGeom prst="rect">
            <a:avLst/>
          </a:prstGeom>
        </p:spPr>
      </p:pic>
      <p:pic>
        <p:nvPicPr>
          <p:cNvPr id="16" name="Graphic 15" descr="DNA">
            <a:extLst>
              <a:ext uri="{FF2B5EF4-FFF2-40B4-BE49-F238E27FC236}">
                <a16:creationId xmlns:a16="http://schemas.microsoft.com/office/drawing/2014/main" id="{3E9DB563-9471-9B20-7761-9CB73FB86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04417">
            <a:off x="618728" y="4134617"/>
            <a:ext cx="2060087" cy="2060087"/>
          </a:xfrm>
          <a:prstGeom prst="rect">
            <a:avLst/>
          </a:prstGeom>
        </p:spPr>
      </p:pic>
      <p:sp>
        <p:nvSpPr>
          <p:cNvPr id="19" name="Oval 18">
            <a:extLst>
              <a:ext uri="{FF2B5EF4-FFF2-40B4-BE49-F238E27FC236}">
                <a16:creationId xmlns:a16="http://schemas.microsoft.com/office/drawing/2014/main" id="{2BD9C03F-3AB3-00B2-C396-1A86353FA92D}"/>
              </a:ext>
            </a:extLst>
          </p:cNvPr>
          <p:cNvSpPr/>
          <p:nvPr/>
        </p:nvSpPr>
        <p:spPr>
          <a:xfrm>
            <a:off x="7084000" y="4330336"/>
            <a:ext cx="966262" cy="97222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762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DD45A57-8B9A-7B63-3279-B0362240E795}"/>
              </a:ext>
            </a:extLst>
          </p:cNvPr>
          <p:cNvPicPr>
            <a:picLocks noChangeAspect="1"/>
          </p:cNvPicPr>
          <p:nvPr/>
        </p:nvPicPr>
        <p:blipFill>
          <a:blip r:embed="rId3"/>
          <a:stretch>
            <a:fillRect/>
          </a:stretch>
        </p:blipFill>
        <p:spPr>
          <a:xfrm>
            <a:off x="494195" y="359137"/>
            <a:ext cx="11203609" cy="6139726"/>
          </a:xfrm>
          <a:prstGeom prst="rect">
            <a:avLst/>
          </a:prstGeom>
        </p:spPr>
      </p:pic>
      <p:sp>
        <p:nvSpPr>
          <p:cNvPr id="14" name="Arc 13">
            <a:extLst>
              <a:ext uri="{FF2B5EF4-FFF2-40B4-BE49-F238E27FC236}">
                <a16:creationId xmlns:a16="http://schemas.microsoft.com/office/drawing/2014/main" id="{D8B13C95-5D65-A319-07DD-CBBA421F2DB3}"/>
              </a:ext>
            </a:extLst>
          </p:cNvPr>
          <p:cNvSpPr/>
          <p:nvPr/>
        </p:nvSpPr>
        <p:spPr>
          <a:xfrm rot="7086855" flipH="1">
            <a:off x="4609269" y="4806638"/>
            <a:ext cx="2417124" cy="2215241"/>
          </a:xfrm>
          <a:prstGeom prst="arc">
            <a:avLst>
              <a:gd name="adj1" fmla="val 17353539"/>
              <a:gd name="adj2" fmla="val 3085525"/>
            </a:avLst>
          </a:prstGeom>
          <a:ln w="57150" cap="rnd">
            <a:solidFill>
              <a:schemeClr val="accent5">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6A414FD8-84FE-93AA-D46B-8E552A2F7F9E}"/>
              </a:ext>
            </a:extLst>
          </p:cNvPr>
          <p:cNvSpPr/>
          <p:nvPr/>
        </p:nvSpPr>
        <p:spPr>
          <a:xfrm>
            <a:off x="4758217" y="6090796"/>
            <a:ext cx="2417488" cy="569844"/>
          </a:xfrm>
          <a:prstGeom prst="roundRect">
            <a:avLst/>
          </a:prstGeom>
          <a:solidFill>
            <a:schemeClr val="bg1"/>
          </a:solid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60000"/>
                    <a:lumOff val="40000"/>
                  </a:schemeClr>
                </a:solidFill>
                <a:latin typeface="Helvetica Light" panose="020B0403020202020204" pitchFamily="34" charset="0"/>
              </a:rPr>
              <a:t>Squamate Crown</a:t>
            </a:r>
          </a:p>
        </p:txBody>
      </p:sp>
      <p:grpSp>
        <p:nvGrpSpPr>
          <p:cNvPr id="5" name="Group 4">
            <a:extLst>
              <a:ext uri="{FF2B5EF4-FFF2-40B4-BE49-F238E27FC236}">
                <a16:creationId xmlns:a16="http://schemas.microsoft.com/office/drawing/2014/main" id="{CA73D12B-C61C-86EC-E399-6709E6F377E0}"/>
              </a:ext>
            </a:extLst>
          </p:cNvPr>
          <p:cNvGrpSpPr/>
          <p:nvPr/>
        </p:nvGrpSpPr>
        <p:grpSpPr>
          <a:xfrm>
            <a:off x="7006931" y="6090796"/>
            <a:ext cx="739201" cy="571034"/>
            <a:chOff x="7364276" y="6090796"/>
            <a:chExt cx="739201" cy="571034"/>
          </a:xfrm>
        </p:grpSpPr>
        <p:sp>
          <p:nvSpPr>
            <p:cNvPr id="3" name="Oval 2">
              <a:extLst>
                <a:ext uri="{FF2B5EF4-FFF2-40B4-BE49-F238E27FC236}">
                  <a16:creationId xmlns:a16="http://schemas.microsoft.com/office/drawing/2014/main" id="{A155CDA1-3F6F-7A46-4703-56504970AE48}"/>
                </a:ext>
              </a:extLst>
            </p:cNvPr>
            <p:cNvSpPr/>
            <p:nvPr/>
          </p:nvSpPr>
          <p:spPr>
            <a:xfrm>
              <a:off x="7364276" y="6090796"/>
              <a:ext cx="571034" cy="57103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Light" panose="020B0403020202020204" pitchFamily="34" charset="0"/>
              </a:endParaRPr>
            </a:p>
          </p:txBody>
        </p:sp>
        <p:sp>
          <p:nvSpPr>
            <p:cNvPr id="4" name="TextBox 3">
              <a:extLst>
                <a:ext uri="{FF2B5EF4-FFF2-40B4-BE49-F238E27FC236}">
                  <a16:creationId xmlns:a16="http://schemas.microsoft.com/office/drawing/2014/main" id="{8ABB0BEE-34AC-E1A6-0748-BF6EA9A6E9FC}"/>
                </a:ext>
              </a:extLst>
            </p:cNvPr>
            <p:cNvSpPr txBox="1"/>
            <p:nvPr/>
          </p:nvSpPr>
          <p:spPr>
            <a:xfrm>
              <a:off x="7385911" y="6201103"/>
              <a:ext cx="717566" cy="369332"/>
            </a:xfrm>
            <a:prstGeom prst="rect">
              <a:avLst/>
            </a:prstGeom>
            <a:noFill/>
          </p:spPr>
          <p:txBody>
            <a:bodyPr wrap="square" rtlCol="0">
              <a:spAutoFit/>
            </a:bodyPr>
            <a:lstStyle/>
            <a:p>
              <a:r>
                <a:rPr lang="en-US" dirty="0">
                  <a:solidFill>
                    <a:schemeClr val="bg1"/>
                  </a:solidFill>
                  <a:latin typeface="Helvetica Light" panose="020B0403020202020204" pitchFamily="34" charset="0"/>
                </a:rPr>
                <a:t>200</a:t>
              </a:r>
            </a:p>
          </p:txBody>
        </p:sp>
      </p:grpSp>
      <p:sp>
        <p:nvSpPr>
          <p:cNvPr id="2" name="Arc 1">
            <a:extLst>
              <a:ext uri="{FF2B5EF4-FFF2-40B4-BE49-F238E27FC236}">
                <a16:creationId xmlns:a16="http://schemas.microsoft.com/office/drawing/2014/main" id="{229B8DF6-F1FC-06B4-99B6-FFECDF1A7443}"/>
              </a:ext>
            </a:extLst>
          </p:cNvPr>
          <p:cNvSpPr/>
          <p:nvPr/>
        </p:nvSpPr>
        <p:spPr>
          <a:xfrm>
            <a:off x="5059597" y="4345696"/>
            <a:ext cx="2348753" cy="2348753"/>
          </a:xfrm>
          <a:prstGeom prst="arc">
            <a:avLst/>
          </a:prstGeom>
          <a:ln w="381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A9DB004D-EA09-E3C3-12C1-CC2D6D1AB87C}"/>
              </a:ext>
            </a:extLst>
          </p:cNvPr>
          <p:cNvSpPr/>
          <p:nvPr/>
        </p:nvSpPr>
        <p:spPr>
          <a:xfrm flipH="1">
            <a:off x="5061428" y="4345696"/>
            <a:ext cx="2348753" cy="2348753"/>
          </a:xfrm>
          <a:prstGeom prst="arc">
            <a:avLst/>
          </a:prstGeom>
          <a:ln w="381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77832981-4ADE-8CE0-D1DB-AD86608A6EAE}"/>
              </a:ext>
            </a:extLst>
          </p:cNvPr>
          <p:cNvSpPr/>
          <p:nvPr/>
        </p:nvSpPr>
        <p:spPr>
          <a:xfrm>
            <a:off x="5187406" y="4766491"/>
            <a:ext cx="188686" cy="18868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900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DD45A57-8B9A-7B63-3279-B0362240E795}"/>
              </a:ext>
            </a:extLst>
          </p:cNvPr>
          <p:cNvPicPr>
            <a:picLocks noChangeAspect="1"/>
          </p:cNvPicPr>
          <p:nvPr/>
        </p:nvPicPr>
        <p:blipFill>
          <a:blip r:embed="rId3"/>
          <a:stretch>
            <a:fillRect/>
          </a:stretch>
        </p:blipFill>
        <p:spPr>
          <a:xfrm>
            <a:off x="494195" y="359137"/>
            <a:ext cx="11203609" cy="6139726"/>
          </a:xfrm>
          <a:prstGeom prst="rect">
            <a:avLst/>
          </a:prstGeom>
        </p:spPr>
      </p:pic>
      <p:sp>
        <p:nvSpPr>
          <p:cNvPr id="14" name="Arc 13">
            <a:extLst>
              <a:ext uri="{FF2B5EF4-FFF2-40B4-BE49-F238E27FC236}">
                <a16:creationId xmlns:a16="http://schemas.microsoft.com/office/drawing/2014/main" id="{D8B13C95-5D65-A319-07DD-CBBA421F2DB3}"/>
              </a:ext>
            </a:extLst>
          </p:cNvPr>
          <p:cNvSpPr/>
          <p:nvPr/>
        </p:nvSpPr>
        <p:spPr>
          <a:xfrm rot="9789719">
            <a:off x="8421826" y="4568566"/>
            <a:ext cx="2417124" cy="2215241"/>
          </a:xfrm>
          <a:prstGeom prst="arc">
            <a:avLst>
              <a:gd name="adj1" fmla="val 20239708"/>
              <a:gd name="adj2" fmla="val 3085525"/>
            </a:avLst>
          </a:prstGeom>
          <a:ln w="57150" cap="rnd">
            <a:solidFill>
              <a:schemeClr val="accent5">
                <a:lumMod val="60000"/>
                <a:lumOff val="40000"/>
              </a:schemeClr>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6A414FD8-84FE-93AA-D46B-8E552A2F7F9E}"/>
              </a:ext>
            </a:extLst>
          </p:cNvPr>
          <p:cNvSpPr/>
          <p:nvPr/>
        </p:nvSpPr>
        <p:spPr>
          <a:xfrm>
            <a:off x="7315200" y="6083965"/>
            <a:ext cx="2091678" cy="569844"/>
          </a:xfrm>
          <a:prstGeom prst="roundRect">
            <a:avLst/>
          </a:prstGeom>
          <a:solidFill>
            <a:schemeClr val="bg1"/>
          </a:solid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accent5">
                    <a:lumMod val="60000"/>
                    <a:lumOff val="40000"/>
                  </a:schemeClr>
                </a:solidFill>
                <a:latin typeface="Helvetica Light" panose="020B0403020202020204" pitchFamily="34" charset="0"/>
              </a:rPr>
              <a:t>Crown Snakes</a:t>
            </a:r>
          </a:p>
        </p:txBody>
      </p:sp>
      <p:grpSp>
        <p:nvGrpSpPr>
          <p:cNvPr id="2" name="Group 1">
            <a:extLst>
              <a:ext uri="{FF2B5EF4-FFF2-40B4-BE49-F238E27FC236}">
                <a16:creationId xmlns:a16="http://schemas.microsoft.com/office/drawing/2014/main" id="{5F84F34A-7201-E898-7495-B853EFEDD88A}"/>
              </a:ext>
            </a:extLst>
          </p:cNvPr>
          <p:cNvGrpSpPr/>
          <p:nvPr/>
        </p:nvGrpSpPr>
        <p:grpSpPr>
          <a:xfrm>
            <a:off x="9134574" y="6083965"/>
            <a:ext cx="739201" cy="571034"/>
            <a:chOff x="7364276" y="6090796"/>
            <a:chExt cx="739201" cy="571034"/>
          </a:xfrm>
        </p:grpSpPr>
        <p:sp>
          <p:nvSpPr>
            <p:cNvPr id="3" name="Oval 2">
              <a:extLst>
                <a:ext uri="{FF2B5EF4-FFF2-40B4-BE49-F238E27FC236}">
                  <a16:creationId xmlns:a16="http://schemas.microsoft.com/office/drawing/2014/main" id="{5544237E-96C2-215C-B361-97DF7D2D00DB}"/>
                </a:ext>
              </a:extLst>
            </p:cNvPr>
            <p:cNvSpPr/>
            <p:nvPr/>
          </p:nvSpPr>
          <p:spPr>
            <a:xfrm>
              <a:off x="7364276" y="6090796"/>
              <a:ext cx="571034" cy="57103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Light" panose="020B0403020202020204" pitchFamily="34" charset="0"/>
              </a:endParaRPr>
            </a:p>
          </p:txBody>
        </p:sp>
        <p:sp>
          <p:nvSpPr>
            <p:cNvPr id="4" name="TextBox 3">
              <a:extLst>
                <a:ext uri="{FF2B5EF4-FFF2-40B4-BE49-F238E27FC236}">
                  <a16:creationId xmlns:a16="http://schemas.microsoft.com/office/drawing/2014/main" id="{1BFC4EC4-E8B6-6EEA-4C00-995BB9EF2159}"/>
                </a:ext>
              </a:extLst>
            </p:cNvPr>
            <p:cNvSpPr txBox="1"/>
            <p:nvPr/>
          </p:nvSpPr>
          <p:spPr>
            <a:xfrm>
              <a:off x="7385911" y="6201103"/>
              <a:ext cx="717566" cy="369332"/>
            </a:xfrm>
            <a:prstGeom prst="rect">
              <a:avLst/>
            </a:prstGeom>
            <a:noFill/>
          </p:spPr>
          <p:txBody>
            <a:bodyPr wrap="square" rtlCol="0">
              <a:spAutoFit/>
            </a:bodyPr>
            <a:lstStyle/>
            <a:p>
              <a:r>
                <a:rPr lang="en-US" dirty="0">
                  <a:solidFill>
                    <a:schemeClr val="bg1"/>
                  </a:solidFill>
                  <a:latin typeface="Helvetica Light" panose="020B0403020202020204" pitchFamily="34" charset="0"/>
                </a:rPr>
                <a:t>100</a:t>
              </a:r>
            </a:p>
          </p:txBody>
        </p:sp>
      </p:grpSp>
      <p:sp>
        <p:nvSpPr>
          <p:cNvPr id="5" name="Oval 4">
            <a:extLst>
              <a:ext uri="{FF2B5EF4-FFF2-40B4-BE49-F238E27FC236}">
                <a16:creationId xmlns:a16="http://schemas.microsoft.com/office/drawing/2014/main" id="{B6782DE7-5945-60E6-DE2A-7EAD4014148F}"/>
              </a:ext>
            </a:extLst>
          </p:cNvPr>
          <p:cNvSpPr/>
          <p:nvPr/>
        </p:nvSpPr>
        <p:spPr>
          <a:xfrm>
            <a:off x="8643126" y="4802117"/>
            <a:ext cx="188686" cy="18868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120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side Corner of Rectangle 10">
            <a:extLst>
              <a:ext uri="{FF2B5EF4-FFF2-40B4-BE49-F238E27FC236}">
                <a16:creationId xmlns:a16="http://schemas.microsoft.com/office/drawing/2014/main" id="{DB6949B0-5A0E-EC9D-372F-535DADFD1614}"/>
              </a:ext>
            </a:extLst>
          </p:cNvPr>
          <p:cNvSpPr/>
          <p:nvPr/>
        </p:nvSpPr>
        <p:spPr>
          <a:xfrm rot="16200000" flipH="1">
            <a:off x="5193630" y="-140367"/>
            <a:ext cx="6858003" cy="7138737"/>
          </a:xfrm>
          <a:prstGeom prst="round2SameRect">
            <a:avLst>
              <a:gd name="adj1" fmla="val 50000"/>
              <a:gd name="adj2" fmla="val 0"/>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3538846"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Future Directions: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475874"/>
            <a:ext cx="5356397" cy="4853674"/>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expand sampling of Australian reptiles</a:t>
            </a:r>
            <a:br>
              <a:rPr lang="en-US" sz="3000" dirty="0">
                <a:solidFill>
                  <a:schemeClr val="accent2">
                    <a:lumMod val="75000"/>
                  </a:schemeClr>
                </a:solidFill>
                <a:latin typeface="Helvetica Light" panose="020B0403020202020204" pitchFamily="34" charset="0"/>
              </a:rPr>
            </a:b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work towards resolving squamate tree-of-life</a:t>
            </a:r>
            <a:br>
              <a:rPr lang="en-US" sz="3000" dirty="0">
                <a:solidFill>
                  <a:schemeClr val="accent2">
                    <a:lumMod val="75000"/>
                  </a:schemeClr>
                </a:solidFill>
                <a:latin typeface="Helvetica Light" panose="020B0403020202020204" pitchFamily="34" charset="0"/>
              </a:rPr>
            </a:b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investigate patterns of molecular evolution</a:t>
            </a:r>
            <a:br>
              <a:rPr lang="en-US" sz="3000" dirty="0">
                <a:solidFill>
                  <a:schemeClr val="accent2">
                    <a:lumMod val="75000"/>
                  </a:schemeClr>
                </a:solidFill>
                <a:latin typeface="Helvetica Light" panose="020B0403020202020204" pitchFamily="34" charset="0"/>
              </a:rPr>
            </a:b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interrogate signal at unresolved nodes</a:t>
            </a:r>
            <a:endParaRPr lang="en-US" sz="3000" dirty="0">
              <a:solidFill>
                <a:schemeClr val="accent4">
                  <a:lumMod val="75000"/>
                </a:schemeClr>
              </a:solidFill>
              <a:latin typeface="Helvetica Light" panose="020B0403020202020204" pitchFamily="34" charset="0"/>
            </a:endParaRPr>
          </a:p>
        </p:txBody>
      </p:sp>
      <p:pic>
        <p:nvPicPr>
          <p:cNvPr id="8" name="Picture 7">
            <a:extLst>
              <a:ext uri="{FF2B5EF4-FFF2-40B4-BE49-F238E27FC236}">
                <a16:creationId xmlns:a16="http://schemas.microsoft.com/office/drawing/2014/main" id="{84D76D8B-C08D-67DF-C8DB-21672411EDE5}"/>
              </a:ext>
            </a:extLst>
          </p:cNvPr>
          <p:cNvPicPr>
            <a:picLocks noChangeAspect="1"/>
          </p:cNvPicPr>
          <p:nvPr/>
        </p:nvPicPr>
        <p:blipFill>
          <a:blip r:embed="rId3"/>
          <a:stretch>
            <a:fillRect/>
          </a:stretch>
        </p:blipFill>
        <p:spPr>
          <a:xfrm>
            <a:off x="5914711" y="4330038"/>
            <a:ext cx="5935622" cy="2388995"/>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743B5301-3276-34E0-D922-8BE0FC674E1E}"/>
              </a:ext>
            </a:extLst>
          </p:cNvPr>
          <p:cNvPicPr>
            <a:picLocks noChangeAspect="1"/>
          </p:cNvPicPr>
          <p:nvPr/>
        </p:nvPicPr>
        <p:blipFill rotWithShape="1">
          <a:blip r:embed="rId4"/>
          <a:srcRect l="1" r="-580"/>
          <a:stretch/>
        </p:blipFill>
        <p:spPr>
          <a:xfrm>
            <a:off x="6300391" y="277142"/>
            <a:ext cx="5164261" cy="2604272"/>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C9BA0E59-5875-FB3A-96AE-F8C2B2B46716}"/>
              </a:ext>
            </a:extLst>
          </p:cNvPr>
          <p:cNvPicPr>
            <a:picLocks noChangeAspect="1"/>
          </p:cNvPicPr>
          <p:nvPr/>
        </p:nvPicPr>
        <p:blipFill>
          <a:blip r:embed="rId5"/>
          <a:stretch>
            <a:fillRect/>
          </a:stretch>
        </p:blipFill>
        <p:spPr>
          <a:xfrm flipH="1">
            <a:off x="8859138" y="1946272"/>
            <a:ext cx="2985699" cy="3214634"/>
          </a:xfrm>
          <a:prstGeom prst="rect">
            <a:avLst/>
          </a:prstGeom>
        </p:spPr>
      </p:pic>
    </p:spTree>
    <p:extLst>
      <p:ext uri="{BB962C8B-B14F-4D97-AF65-F5344CB8AC3E}">
        <p14:creationId xmlns:p14="http://schemas.microsoft.com/office/powerpoint/2010/main" val="201721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side Corner of Rectangle 10">
            <a:extLst>
              <a:ext uri="{FF2B5EF4-FFF2-40B4-BE49-F238E27FC236}">
                <a16:creationId xmlns:a16="http://schemas.microsoft.com/office/drawing/2014/main" id="{DB6949B0-5A0E-EC9D-372F-535DADFD1614}"/>
              </a:ext>
            </a:extLst>
          </p:cNvPr>
          <p:cNvSpPr/>
          <p:nvPr/>
        </p:nvSpPr>
        <p:spPr>
          <a:xfrm rot="16200000" flipH="1">
            <a:off x="5193630" y="-140367"/>
            <a:ext cx="6858003" cy="7138737"/>
          </a:xfrm>
          <a:prstGeom prst="round2SameRect">
            <a:avLst>
              <a:gd name="adj1" fmla="val 50000"/>
              <a:gd name="adj2" fmla="val 0"/>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2104573"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Funding:</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295868"/>
            <a:ext cx="5356397" cy="2750807"/>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USA National Science Foundation</a:t>
            </a:r>
            <a:endParaRPr lang="en-US" sz="1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err="1">
                <a:solidFill>
                  <a:schemeClr val="accent2">
                    <a:lumMod val="75000"/>
                  </a:schemeClr>
                </a:solidFill>
                <a:latin typeface="Helvetica Light" panose="020B0403020202020204" pitchFamily="34" charset="0"/>
              </a:rPr>
              <a:t>Iridian</a:t>
            </a:r>
            <a:r>
              <a:rPr lang="en-US" sz="3000" dirty="0">
                <a:solidFill>
                  <a:schemeClr val="accent2">
                    <a:lumMod val="75000"/>
                  </a:schemeClr>
                </a:solidFill>
                <a:latin typeface="Helvetica Light" panose="020B0403020202020204" pitchFamily="34" charset="0"/>
              </a:rPr>
              <a:t> Genomics</a:t>
            </a:r>
            <a:endParaRPr lang="en-US" sz="1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Rockefeller Foundation</a:t>
            </a:r>
          </a:p>
          <a:p>
            <a:pPr marL="457200" indent="-457200">
              <a:buFont typeface="Arial" panose="020B0604020202020204" pitchFamily="34" charset="0"/>
              <a:buChar char="•"/>
            </a:pPr>
            <a:r>
              <a:rPr lang="en-US" sz="3000" i="1" dirty="0">
                <a:solidFill>
                  <a:schemeClr val="accent2">
                    <a:lumMod val="75000"/>
                  </a:schemeClr>
                </a:solidFill>
                <a:latin typeface="Helvetica Light" panose="020B0403020202020204" pitchFamily="34" charset="0"/>
              </a:rPr>
              <a:t>Existing funding!</a:t>
            </a:r>
          </a:p>
        </p:txBody>
      </p:sp>
      <p:pic>
        <p:nvPicPr>
          <p:cNvPr id="8" name="Picture 7">
            <a:extLst>
              <a:ext uri="{FF2B5EF4-FFF2-40B4-BE49-F238E27FC236}">
                <a16:creationId xmlns:a16="http://schemas.microsoft.com/office/drawing/2014/main" id="{84D76D8B-C08D-67DF-C8DB-21672411EDE5}"/>
              </a:ext>
            </a:extLst>
          </p:cNvPr>
          <p:cNvPicPr>
            <a:picLocks noChangeAspect="1"/>
          </p:cNvPicPr>
          <p:nvPr/>
        </p:nvPicPr>
        <p:blipFill>
          <a:blip r:embed="rId2"/>
          <a:stretch>
            <a:fillRect/>
          </a:stretch>
        </p:blipFill>
        <p:spPr>
          <a:xfrm>
            <a:off x="5914711" y="4330038"/>
            <a:ext cx="5935622" cy="2388995"/>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743B5301-3276-34E0-D922-8BE0FC674E1E}"/>
              </a:ext>
            </a:extLst>
          </p:cNvPr>
          <p:cNvPicPr>
            <a:picLocks noChangeAspect="1"/>
          </p:cNvPicPr>
          <p:nvPr/>
        </p:nvPicPr>
        <p:blipFill rotWithShape="1">
          <a:blip r:embed="rId3"/>
          <a:srcRect l="1" r="-580"/>
          <a:stretch/>
        </p:blipFill>
        <p:spPr>
          <a:xfrm>
            <a:off x="6300391" y="277142"/>
            <a:ext cx="5164261" cy="2604272"/>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C9BA0E59-5875-FB3A-96AE-F8C2B2B46716}"/>
              </a:ext>
            </a:extLst>
          </p:cNvPr>
          <p:cNvPicPr>
            <a:picLocks noChangeAspect="1"/>
          </p:cNvPicPr>
          <p:nvPr/>
        </p:nvPicPr>
        <p:blipFill>
          <a:blip r:embed="rId4"/>
          <a:stretch>
            <a:fillRect/>
          </a:stretch>
        </p:blipFill>
        <p:spPr>
          <a:xfrm flipH="1">
            <a:off x="8859138" y="1946272"/>
            <a:ext cx="2985699" cy="3214634"/>
          </a:xfrm>
          <a:prstGeom prst="rect">
            <a:avLst/>
          </a:prstGeom>
        </p:spPr>
      </p:pic>
      <p:grpSp>
        <p:nvGrpSpPr>
          <p:cNvPr id="2" name="Group 1">
            <a:extLst>
              <a:ext uri="{FF2B5EF4-FFF2-40B4-BE49-F238E27FC236}">
                <a16:creationId xmlns:a16="http://schemas.microsoft.com/office/drawing/2014/main" id="{9282829B-341D-E8F4-9CC7-AE2DCDEC2894}"/>
              </a:ext>
            </a:extLst>
          </p:cNvPr>
          <p:cNvGrpSpPr/>
          <p:nvPr/>
        </p:nvGrpSpPr>
        <p:grpSpPr>
          <a:xfrm>
            <a:off x="0" y="3921881"/>
            <a:ext cx="5053264" cy="868356"/>
            <a:chOff x="6720509" y="-373340"/>
            <a:chExt cx="4572004" cy="868356"/>
          </a:xfrm>
        </p:grpSpPr>
        <p:sp>
          <p:nvSpPr>
            <p:cNvPr id="3" name="Round Same-side Corner of Rectangle 2">
              <a:extLst>
                <a:ext uri="{FF2B5EF4-FFF2-40B4-BE49-F238E27FC236}">
                  <a16:creationId xmlns:a16="http://schemas.microsoft.com/office/drawing/2014/main" id="{1E0A9D2E-C824-40C8-C473-C0BA3E74181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4CF6092B-8046-4641-38C9-A9C9A299259B}"/>
                </a:ext>
              </a:extLst>
            </p:cNvPr>
            <p:cNvSpPr txBox="1"/>
            <p:nvPr/>
          </p:nvSpPr>
          <p:spPr>
            <a:xfrm>
              <a:off x="6720510" y="-170002"/>
              <a:ext cx="2801258"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Collaborators: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13" name="TextBox 12">
            <a:extLst>
              <a:ext uri="{FF2B5EF4-FFF2-40B4-BE49-F238E27FC236}">
                <a16:creationId xmlns:a16="http://schemas.microsoft.com/office/drawing/2014/main" id="{E1F6FAEF-1578-13D8-B96B-F7B1C97AAF7A}"/>
              </a:ext>
            </a:extLst>
          </p:cNvPr>
          <p:cNvSpPr txBox="1"/>
          <p:nvPr/>
        </p:nvSpPr>
        <p:spPr>
          <a:xfrm>
            <a:off x="178128" y="4909823"/>
            <a:ext cx="5731087" cy="1918077"/>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Open Consortium on Squamate Genomics (global)</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Many domestic and international colleagues</a:t>
            </a:r>
          </a:p>
          <a:p>
            <a:pPr marL="457200" indent="-457200">
              <a:buFont typeface="Arial" panose="020B0604020202020204" pitchFamily="34" charset="0"/>
              <a:buChar char="•"/>
            </a:pPr>
            <a:endParaRPr lang="en-US" sz="3000" dirty="0">
              <a:solidFill>
                <a:schemeClr val="accent4">
                  <a:lumMod val="75000"/>
                </a:schemeClr>
              </a:solidFill>
              <a:latin typeface="Helvetica Light" panose="020B0403020202020204" pitchFamily="34" charset="0"/>
            </a:endParaRPr>
          </a:p>
        </p:txBody>
      </p:sp>
    </p:spTree>
    <p:extLst>
      <p:ext uri="{BB962C8B-B14F-4D97-AF65-F5344CB8AC3E}">
        <p14:creationId xmlns:p14="http://schemas.microsoft.com/office/powerpoint/2010/main" val="2754046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031C33-A166-93C2-4CC5-3A9562C272A4}"/>
              </a:ext>
            </a:extLst>
          </p:cNvPr>
          <p:cNvGrpSpPr/>
          <p:nvPr/>
        </p:nvGrpSpPr>
        <p:grpSpPr>
          <a:xfrm>
            <a:off x="542441" y="2483389"/>
            <a:ext cx="5867400" cy="2170191"/>
            <a:chOff x="312475" y="3032882"/>
            <a:chExt cx="5867400" cy="2170191"/>
          </a:xfrm>
        </p:grpSpPr>
        <p:sp>
          <p:nvSpPr>
            <p:cNvPr id="4" name="Rounded Rectangle 3">
              <a:extLst>
                <a:ext uri="{FF2B5EF4-FFF2-40B4-BE49-F238E27FC236}">
                  <a16:creationId xmlns:a16="http://schemas.microsoft.com/office/drawing/2014/main" id="{0FFE3DB1-80F8-C8D2-DB2F-8BFA2B7987F6}"/>
                </a:ext>
              </a:extLst>
            </p:cNvPr>
            <p:cNvSpPr/>
            <p:nvPr/>
          </p:nvSpPr>
          <p:spPr>
            <a:xfrm>
              <a:off x="312475" y="3032882"/>
              <a:ext cx="5867400" cy="2170191"/>
            </a:xfrm>
            <a:prstGeom prst="roundRect">
              <a:avLst>
                <a:gd name="adj" fmla="val 50000"/>
              </a:avLst>
            </a:prstGeom>
            <a:solidFill>
              <a:schemeClr val="accent5">
                <a:lumMod val="20000"/>
                <a:lumOff val="80000"/>
              </a:schemeClr>
            </a:solid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900A2A-6814-5A4A-D397-D976757F269E}"/>
                </a:ext>
              </a:extLst>
            </p:cNvPr>
            <p:cNvSpPr txBox="1"/>
            <p:nvPr/>
          </p:nvSpPr>
          <p:spPr>
            <a:xfrm>
              <a:off x="510988" y="3186787"/>
              <a:ext cx="5477740" cy="1938992"/>
            </a:xfrm>
            <a:prstGeom prst="rect">
              <a:avLst/>
            </a:prstGeom>
            <a:noFill/>
          </p:spPr>
          <p:txBody>
            <a:bodyPr wrap="square" rtlCol="0">
              <a:spAutoFit/>
            </a:bodyPr>
            <a:lstStyle/>
            <a:p>
              <a:pPr algn="ctr"/>
              <a:r>
                <a:rPr lang="en-US" sz="6000" dirty="0">
                  <a:solidFill>
                    <a:schemeClr val="accent5">
                      <a:lumMod val="75000"/>
                    </a:schemeClr>
                  </a:solidFill>
                  <a:latin typeface="Helvetica Light" panose="020B0403020202020204" pitchFamily="34" charset="0"/>
                </a:rPr>
                <a:t>Genomics for </a:t>
              </a:r>
            </a:p>
            <a:p>
              <a:pPr algn="ctr"/>
              <a:r>
                <a:rPr lang="en-US" sz="6000" dirty="0">
                  <a:solidFill>
                    <a:schemeClr val="accent5">
                      <a:lumMod val="75000"/>
                    </a:schemeClr>
                  </a:solidFill>
                  <a:latin typeface="Helvetica Light" panose="020B0403020202020204" pitchFamily="34" charset="0"/>
                </a:rPr>
                <a:t>Conservation </a:t>
              </a:r>
              <a:endParaRPr lang="en-US" sz="6000" dirty="0">
                <a:solidFill>
                  <a:schemeClr val="accent5">
                    <a:lumMod val="75000"/>
                  </a:schemeClr>
                </a:solidFill>
                <a:latin typeface="Neris Light" pitchFamily="2" charset="77"/>
              </a:endParaRPr>
            </a:p>
          </p:txBody>
        </p:sp>
      </p:grpSp>
      <p:pic>
        <p:nvPicPr>
          <p:cNvPr id="9" name="Picture 8">
            <a:extLst>
              <a:ext uri="{FF2B5EF4-FFF2-40B4-BE49-F238E27FC236}">
                <a16:creationId xmlns:a16="http://schemas.microsoft.com/office/drawing/2014/main" id="{6FCF0895-C25E-1F3F-43BB-2A41647C1BD2}"/>
              </a:ext>
            </a:extLst>
          </p:cNvPr>
          <p:cNvPicPr>
            <a:picLocks noChangeAspect="1"/>
          </p:cNvPicPr>
          <p:nvPr/>
        </p:nvPicPr>
        <p:blipFill>
          <a:blip r:embed="rId3"/>
          <a:stretch>
            <a:fillRect/>
          </a:stretch>
        </p:blipFill>
        <p:spPr>
          <a:xfrm>
            <a:off x="6980694" y="0"/>
            <a:ext cx="5477740" cy="6671606"/>
          </a:xfrm>
          <a:prstGeom prst="rect">
            <a:avLst/>
          </a:prstGeom>
        </p:spPr>
      </p:pic>
    </p:spTree>
    <p:extLst>
      <p:ext uri="{BB962C8B-B14F-4D97-AF65-F5344CB8AC3E}">
        <p14:creationId xmlns:p14="http://schemas.microsoft.com/office/powerpoint/2010/main" val="3645097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4F3A2A-8D9F-5E59-D893-33819202BC22}"/>
              </a:ext>
            </a:extLst>
          </p:cNvPr>
          <p:cNvPicPr>
            <a:picLocks noChangeAspect="1"/>
          </p:cNvPicPr>
          <p:nvPr/>
        </p:nvPicPr>
        <p:blipFill>
          <a:blip r:embed="rId2"/>
          <a:stretch>
            <a:fillRect/>
          </a:stretch>
        </p:blipFill>
        <p:spPr>
          <a:xfrm>
            <a:off x="393936" y="239510"/>
            <a:ext cx="4815126" cy="6580672"/>
          </a:xfrm>
          <a:prstGeom prst="rect">
            <a:avLst/>
          </a:prstGeom>
        </p:spPr>
      </p:pic>
      <p:grpSp>
        <p:nvGrpSpPr>
          <p:cNvPr id="3" name="Group 2">
            <a:extLst>
              <a:ext uri="{FF2B5EF4-FFF2-40B4-BE49-F238E27FC236}">
                <a16:creationId xmlns:a16="http://schemas.microsoft.com/office/drawing/2014/main" id="{19C3B964-D5D9-024F-E56F-E82DF8403657}"/>
              </a:ext>
            </a:extLst>
          </p:cNvPr>
          <p:cNvGrpSpPr/>
          <p:nvPr/>
        </p:nvGrpSpPr>
        <p:grpSpPr>
          <a:xfrm>
            <a:off x="5930664" y="2343904"/>
            <a:ext cx="5867400" cy="2170191"/>
            <a:chOff x="312475" y="3032882"/>
            <a:chExt cx="5867400" cy="2170191"/>
          </a:xfrm>
        </p:grpSpPr>
        <p:sp>
          <p:nvSpPr>
            <p:cNvPr id="4" name="Rounded Rectangle 3">
              <a:extLst>
                <a:ext uri="{FF2B5EF4-FFF2-40B4-BE49-F238E27FC236}">
                  <a16:creationId xmlns:a16="http://schemas.microsoft.com/office/drawing/2014/main" id="{44CA4B28-4596-9645-99F1-789C1D97E5B1}"/>
                </a:ext>
              </a:extLst>
            </p:cNvPr>
            <p:cNvSpPr/>
            <p:nvPr/>
          </p:nvSpPr>
          <p:spPr>
            <a:xfrm>
              <a:off x="312475" y="3032882"/>
              <a:ext cx="5867400" cy="2170191"/>
            </a:xfrm>
            <a:prstGeom prst="roundRect">
              <a:avLst>
                <a:gd name="adj" fmla="val 50000"/>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AC6691-5233-E3D1-D980-90D86DE7A789}"/>
                </a:ext>
              </a:extLst>
            </p:cNvPr>
            <p:cNvSpPr txBox="1"/>
            <p:nvPr/>
          </p:nvSpPr>
          <p:spPr>
            <a:xfrm>
              <a:off x="510988" y="3186787"/>
              <a:ext cx="5477740" cy="1785104"/>
            </a:xfrm>
            <a:prstGeom prst="rect">
              <a:avLst/>
            </a:prstGeom>
            <a:noFill/>
          </p:spPr>
          <p:txBody>
            <a:bodyPr wrap="square" rtlCol="0">
              <a:spAutoFit/>
            </a:bodyPr>
            <a:lstStyle/>
            <a:p>
              <a:pPr algn="ctr"/>
              <a:r>
                <a:rPr lang="en-US" sz="4400" dirty="0">
                  <a:solidFill>
                    <a:srgbClr val="C00000"/>
                  </a:solidFill>
                  <a:latin typeface="Helvetica Light" panose="020B0403020202020204" pitchFamily="34" charset="0"/>
                </a:rPr>
                <a:t>toads have been </a:t>
              </a:r>
              <a:r>
                <a:rPr lang="en-US" sz="6600" i="1" dirty="0">
                  <a:solidFill>
                    <a:srgbClr val="C00000"/>
                  </a:solidFill>
                  <a:latin typeface="Helvetica Light" panose="020B0403020202020204" pitchFamily="34" charset="0"/>
                </a:rPr>
                <a:t>devastating</a:t>
              </a:r>
              <a:endParaRPr lang="en-US" sz="6000" i="1" dirty="0">
                <a:solidFill>
                  <a:srgbClr val="C00000"/>
                </a:solidFill>
                <a:latin typeface="Neris Light" pitchFamily="2" charset="77"/>
              </a:endParaRPr>
            </a:p>
          </p:txBody>
        </p:sp>
      </p:grpSp>
    </p:spTree>
    <p:extLst>
      <p:ext uri="{BB962C8B-B14F-4D97-AF65-F5344CB8AC3E}">
        <p14:creationId xmlns:p14="http://schemas.microsoft.com/office/powerpoint/2010/main" val="1150464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671ACD-1833-4802-AD1F-B3B121E7799F}"/>
              </a:ext>
            </a:extLst>
          </p:cNvPr>
          <p:cNvPicPr>
            <a:picLocks noChangeAspect="1"/>
          </p:cNvPicPr>
          <p:nvPr/>
        </p:nvPicPr>
        <p:blipFill>
          <a:blip r:embed="rId3"/>
          <a:stretch>
            <a:fillRect/>
          </a:stretch>
        </p:blipFill>
        <p:spPr>
          <a:xfrm>
            <a:off x="193373" y="1022888"/>
            <a:ext cx="11805254" cy="4578135"/>
          </a:xfrm>
          <a:prstGeom prst="rect">
            <a:avLst/>
          </a:prstGeom>
        </p:spPr>
      </p:pic>
    </p:spTree>
    <p:extLst>
      <p:ext uri="{BB962C8B-B14F-4D97-AF65-F5344CB8AC3E}">
        <p14:creationId xmlns:p14="http://schemas.microsoft.com/office/powerpoint/2010/main" val="754761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C00DF-27A5-FACE-B713-9A3408B81C3C}"/>
              </a:ext>
            </a:extLst>
          </p:cNvPr>
          <p:cNvPicPr>
            <a:picLocks noChangeAspect="1"/>
          </p:cNvPicPr>
          <p:nvPr/>
        </p:nvPicPr>
        <p:blipFill rotWithShape="1">
          <a:blip r:embed="rId3"/>
          <a:srcRect l="47666" t="18218" r="4818" b="68481"/>
          <a:stretch/>
        </p:blipFill>
        <p:spPr>
          <a:xfrm>
            <a:off x="2389068" y="190668"/>
            <a:ext cx="7019976" cy="5249090"/>
          </a:xfrm>
          <a:prstGeom prst="rect">
            <a:avLst/>
          </a:prstGeom>
        </p:spPr>
      </p:pic>
      <p:sp>
        <p:nvSpPr>
          <p:cNvPr id="3" name="Rectangle 2">
            <a:extLst>
              <a:ext uri="{FF2B5EF4-FFF2-40B4-BE49-F238E27FC236}">
                <a16:creationId xmlns:a16="http://schemas.microsoft.com/office/drawing/2014/main" id="{66758391-D1EE-1139-A7BE-31FF9DAA35D3}"/>
              </a:ext>
            </a:extLst>
          </p:cNvPr>
          <p:cNvSpPr/>
          <p:nvPr/>
        </p:nvSpPr>
        <p:spPr>
          <a:xfrm>
            <a:off x="1932566" y="3813125"/>
            <a:ext cx="1104181" cy="7246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Same-side Corner of Rectangle 3">
            <a:extLst>
              <a:ext uri="{FF2B5EF4-FFF2-40B4-BE49-F238E27FC236}">
                <a16:creationId xmlns:a16="http://schemas.microsoft.com/office/drawing/2014/main" id="{8A2FD144-CFCE-F8F7-2767-29531DAB78FF}"/>
              </a:ext>
            </a:extLst>
          </p:cNvPr>
          <p:cNvSpPr/>
          <p:nvPr/>
        </p:nvSpPr>
        <p:spPr>
          <a:xfrm>
            <a:off x="762000" y="5777948"/>
            <a:ext cx="10668000" cy="1080051"/>
          </a:xfrm>
          <a:prstGeom prst="round2SameRect">
            <a:avLst>
              <a:gd name="adj1" fmla="val 50000"/>
              <a:gd name="adj2" fmla="val 0"/>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964BDA-2641-D87D-A276-36464FB6E2E3}"/>
              </a:ext>
            </a:extLst>
          </p:cNvPr>
          <p:cNvSpPr txBox="1"/>
          <p:nvPr/>
        </p:nvSpPr>
        <p:spPr>
          <a:xfrm>
            <a:off x="762000" y="6133381"/>
            <a:ext cx="10667999" cy="724619"/>
          </a:xfrm>
          <a:prstGeom prst="rect">
            <a:avLst/>
          </a:prstGeom>
          <a:noFill/>
        </p:spPr>
        <p:txBody>
          <a:bodyPr wrap="square" rtlCol="0">
            <a:noAutofit/>
          </a:bodyPr>
          <a:lstStyle/>
          <a:p>
            <a:pPr algn="ctr">
              <a:lnSpc>
                <a:spcPts val="3000"/>
              </a:lnSpc>
            </a:pPr>
            <a:r>
              <a:rPr lang="en-US" sz="4000" dirty="0">
                <a:solidFill>
                  <a:schemeClr val="bg1"/>
                </a:solidFill>
                <a:latin typeface="Helvetica Light" panose="020B0403020202020204" pitchFamily="34" charset="0"/>
              </a:rPr>
              <a:t>monitors and toads don’t clash </a:t>
            </a:r>
            <a:r>
              <a:rPr lang="en-US" sz="4000" dirty="0">
                <a:solidFill>
                  <a:srgbClr val="FFC2DB"/>
                </a:solidFill>
                <a:latin typeface="Helvetica Light" panose="020B0403020202020204" pitchFamily="34" charset="0"/>
              </a:rPr>
              <a:t>everywhere</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2574628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0EFD7C-931C-5105-A684-57B23DBFD8DA}"/>
              </a:ext>
            </a:extLst>
          </p:cNvPr>
          <p:cNvPicPr>
            <a:picLocks noChangeAspect="1"/>
          </p:cNvPicPr>
          <p:nvPr/>
        </p:nvPicPr>
        <p:blipFill rotWithShape="1">
          <a:blip r:embed="rId3"/>
          <a:srcRect l="11020" t="3516" r="4513" b="81599"/>
          <a:stretch/>
        </p:blipFill>
        <p:spPr>
          <a:xfrm>
            <a:off x="1131714" y="753978"/>
            <a:ext cx="9928572" cy="4673339"/>
          </a:xfrm>
          <a:prstGeom prst="rect">
            <a:avLst/>
          </a:prstGeom>
          <a:ln w="38100">
            <a:solidFill>
              <a:schemeClr val="tx1"/>
            </a:solidFill>
          </a:ln>
        </p:spPr>
      </p:pic>
      <p:sp>
        <p:nvSpPr>
          <p:cNvPr id="6" name="Round Same-side Corner of Rectangle 5">
            <a:extLst>
              <a:ext uri="{FF2B5EF4-FFF2-40B4-BE49-F238E27FC236}">
                <a16:creationId xmlns:a16="http://schemas.microsoft.com/office/drawing/2014/main" id="{D06BECAD-98AC-4310-BEBC-2C7BBC71C80A}"/>
              </a:ext>
            </a:extLst>
          </p:cNvPr>
          <p:cNvSpPr/>
          <p:nvPr/>
        </p:nvSpPr>
        <p:spPr>
          <a:xfrm>
            <a:off x="1131714" y="5800725"/>
            <a:ext cx="9928572" cy="1057274"/>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A1A87B-D838-357D-25FA-07D371F1B600}"/>
              </a:ext>
            </a:extLst>
          </p:cNvPr>
          <p:cNvSpPr txBox="1"/>
          <p:nvPr/>
        </p:nvSpPr>
        <p:spPr>
          <a:xfrm>
            <a:off x="762000" y="6199697"/>
            <a:ext cx="10667999" cy="658303"/>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resolve the history of toxin sensitivity</a:t>
            </a: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2064813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17536C-07AD-66E4-D922-3607D2E0AC21}"/>
              </a:ext>
            </a:extLst>
          </p:cNvPr>
          <p:cNvPicPr>
            <a:picLocks noChangeAspect="1"/>
          </p:cNvPicPr>
          <p:nvPr/>
        </p:nvPicPr>
        <p:blipFill rotWithShape="1">
          <a:blip r:embed="rId2"/>
          <a:srcRect l="11213" t="36805" r="5527" b="48152"/>
          <a:stretch/>
        </p:blipFill>
        <p:spPr>
          <a:xfrm>
            <a:off x="1339719" y="686505"/>
            <a:ext cx="9512562" cy="4590558"/>
          </a:xfrm>
          <a:prstGeom prst="rect">
            <a:avLst/>
          </a:prstGeom>
          <a:ln w="38100">
            <a:solidFill>
              <a:schemeClr val="tx1"/>
            </a:solidFill>
          </a:ln>
        </p:spPr>
      </p:pic>
      <p:sp>
        <p:nvSpPr>
          <p:cNvPr id="3" name="Round Same-side Corner of Rectangle 2">
            <a:extLst>
              <a:ext uri="{FF2B5EF4-FFF2-40B4-BE49-F238E27FC236}">
                <a16:creationId xmlns:a16="http://schemas.microsoft.com/office/drawing/2014/main" id="{130410F5-3899-4FC6-A0B7-3C2554ADA3C1}"/>
              </a:ext>
            </a:extLst>
          </p:cNvPr>
          <p:cNvSpPr/>
          <p:nvPr/>
        </p:nvSpPr>
        <p:spPr>
          <a:xfrm>
            <a:off x="1917434" y="5800725"/>
            <a:ext cx="8357129" cy="1057274"/>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4EB572-538A-3C23-D623-1D33FC80FF71}"/>
              </a:ext>
            </a:extLst>
          </p:cNvPr>
          <p:cNvSpPr txBox="1"/>
          <p:nvPr/>
        </p:nvSpPr>
        <p:spPr>
          <a:xfrm>
            <a:off x="762000" y="6199697"/>
            <a:ext cx="10667999" cy="658303"/>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assess population genomics</a:t>
            </a: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1782196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9343C2E-F421-94CF-81A5-D01B4BC22605}"/>
              </a:ext>
            </a:extLst>
          </p:cNvPr>
          <p:cNvSpPr/>
          <p:nvPr/>
        </p:nvSpPr>
        <p:spPr>
          <a:xfrm>
            <a:off x="200891" y="2297692"/>
            <a:ext cx="4398818" cy="4398818"/>
          </a:xfrm>
          <a:prstGeom prst="ellipse">
            <a:avLst/>
          </a:prstGeom>
          <a:solidFill>
            <a:srgbClr val="FFC00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4170222-330A-A671-62FB-63B4E8FAC66F}"/>
              </a:ext>
            </a:extLst>
          </p:cNvPr>
          <p:cNvSpPr/>
          <p:nvPr/>
        </p:nvSpPr>
        <p:spPr>
          <a:xfrm>
            <a:off x="2542309" y="2297692"/>
            <a:ext cx="4398818" cy="4398818"/>
          </a:xfrm>
          <a:prstGeom prst="ellipse">
            <a:avLst/>
          </a:prstGeom>
          <a:solidFill>
            <a:srgbClr val="00B0F0">
              <a:alpha val="50000"/>
            </a:srgb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224AEF-BB2D-D3A1-6210-670705DA9F1B}"/>
              </a:ext>
            </a:extLst>
          </p:cNvPr>
          <p:cNvSpPr/>
          <p:nvPr/>
        </p:nvSpPr>
        <p:spPr>
          <a:xfrm>
            <a:off x="200891" y="2297692"/>
            <a:ext cx="4398818" cy="4398818"/>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1C1514-DFA6-44B2-FA84-67C50AD1568C}"/>
              </a:ext>
            </a:extLst>
          </p:cNvPr>
          <p:cNvSpPr/>
          <p:nvPr/>
        </p:nvSpPr>
        <p:spPr>
          <a:xfrm>
            <a:off x="2542309" y="2297692"/>
            <a:ext cx="4398818" cy="4398818"/>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0B8068-84C2-8E39-596A-B0DE50846799}"/>
              </a:ext>
            </a:extLst>
          </p:cNvPr>
          <p:cNvSpPr/>
          <p:nvPr/>
        </p:nvSpPr>
        <p:spPr>
          <a:xfrm rot="4198920">
            <a:off x="776508" y="2634462"/>
            <a:ext cx="3282675" cy="3501908"/>
          </a:xfrm>
          <a:prstGeom prst="rect">
            <a:avLst/>
          </a:prstGeom>
          <a:noFill/>
        </p:spPr>
        <p:txBody>
          <a:bodyPr wrap="none" lIns="91440" tIns="45720" rIns="91440" bIns="45720">
            <a:prstTxWarp prst="textCircle">
              <a:avLst>
                <a:gd name="adj" fmla="val 5695125"/>
              </a:avLst>
            </a:prstTxWarp>
            <a:spAutoFit/>
          </a:bodyPr>
          <a:lstStyle/>
          <a:p>
            <a:pPr algn="ctr"/>
            <a:r>
              <a:rPr lang="en-GB" sz="4400" dirty="0">
                <a:ln w="12700">
                  <a:noFill/>
                  <a:prstDash val="solid"/>
                </a:ln>
                <a:solidFill>
                  <a:schemeClr val="bg1"/>
                </a:solidFill>
                <a:latin typeface="Helvetica Light" panose="020B0403020202020204" pitchFamily="34" charset="0"/>
              </a:rPr>
              <a:t>Genomics</a:t>
            </a:r>
            <a:endParaRPr lang="en-GB" sz="4400" cap="none" spc="0" dirty="0">
              <a:ln w="12700">
                <a:noFill/>
                <a:prstDash val="solid"/>
              </a:ln>
              <a:solidFill>
                <a:schemeClr val="bg1"/>
              </a:solidFill>
              <a:latin typeface="Helvetica Light" panose="020B0403020202020204" pitchFamily="34" charset="0"/>
            </a:endParaRPr>
          </a:p>
        </p:txBody>
      </p:sp>
      <p:sp>
        <p:nvSpPr>
          <p:cNvPr id="11" name="Rectangle 10">
            <a:extLst>
              <a:ext uri="{FF2B5EF4-FFF2-40B4-BE49-F238E27FC236}">
                <a16:creationId xmlns:a16="http://schemas.microsoft.com/office/drawing/2014/main" id="{A2D5E862-6D92-8C30-19B6-BFB0A37C18D2}"/>
              </a:ext>
            </a:extLst>
          </p:cNvPr>
          <p:cNvSpPr/>
          <p:nvPr/>
        </p:nvSpPr>
        <p:spPr>
          <a:xfrm rot="6773488">
            <a:off x="3166071" y="2664909"/>
            <a:ext cx="3366892" cy="3633971"/>
          </a:xfrm>
          <a:prstGeom prst="rect">
            <a:avLst/>
          </a:prstGeom>
          <a:noFill/>
        </p:spPr>
        <p:txBody>
          <a:bodyPr wrap="none" lIns="91440" tIns="45720" rIns="91440" bIns="45720">
            <a:prstTxWarp prst="textCircle">
              <a:avLst>
                <a:gd name="adj" fmla="val 5940951"/>
              </a:avLst>
            </a:prstTxWarp>
            <a:spAutoFit/>
          </a:bodyPr>
          <a:lstStyle/>
          <a:p>
            <a:pPr algn="ctr"/>
            <a:r>
              <a:rPr lang="en-GB" sz="4200" dirty="0">
                <a:ln w="12700">
                  <a:noFill/>
                  <a:prstDash val="solid"/>
                </a:ln>
                <a:solidFill>
                  <a:schemeClr val="accent6">
                    <a:lumMod val="20000"/>
                    <a:lumOff val="80000"/>
                  </a:schemeClr>
                </a:solidFill>
                <a:latin typeface="Helvetica Light" panose="020B0403020202020204" pitchFamily="34" charset="0"/>
              </a:rPr>
              <a:t>Phenomics</a:t>
            </a:r>
            <a:endParaRPr lang="en-GB" sz="4200" cap="none" spc="0" dirty="0">
              <a:ln w="12700">
                <a:noFill/>
                <a:prstDash val="solid"/>
              </a:ln>
              <a:solidFill>
                <a:schemeClr val="accent6">
                  <a:lumMod val="20000"/>
                  <a:lumOff val="80000"/>
                </a:schemeClr>
              </a:solidFill>
              <a:latin typeface="Helvetica Light" panose="020B0403020202020204" pitchFamily="34" charset="0"/>
            </a:endParaRPr>
          </a:p>
        </p:txBody>
      </p:sp>
      <p:sp>
        <p:nvSpPr>
          <p:cNvPr id="12" name="Arc 11">
            <a:extLst>
              <a:ext uri="{FF2B5EF4-FFF2-40B4-BE49-F238E27FC236}">
                <a16:creationId xmlns:a16="http://schemas.microsoft.com/office/drawing/2014/main" id="{A6286918-0A72-1C5B-826B-801EB82709D1}"/>
              </a:ext>
            </a:extLst>
          </p:cNvPr>
          <p:cNvSpPr/>
          <p:nvPr/>
        </p:nvSpPr>
        <p:spPr>
          <a:xfrm rot="4164375">
            <a:off x="2488701" y="-485814"/>
            <a:ext cx="4879851" cy="5422160"/>
          </a:xfrm>
          <a:prstGeom prst="arc">
            <a:avLst>
              <a:gd name="adj1" fmla="val 17353539"/>
              <a:gd name="adj2" fmla="val 3085525"/>
            </a:avLst>
          </a:prstGeom>
          <a:ln w="76200" cap="rnd">
            <a:solidFill>
              <a:schemeClr val="bg1"/>
            </a:solidFill>
            <a:tailEnd type="arrow"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352A207-D037-A975-E18D-26DDFDA58B20}"/>
              </a:ext>
            </a:extLst>
          </p:cNvPr>
          <p:cNvPicPr>
            <a:picLocks noChangeAspect="1"/>
          </p:cNvPicPr>
          <p:nvPr/>
        </p:nvPicPr>
        <p:blipFill rotWithShape="1">
          <a:blip r:embed="rId3"/>
          <a:srcRect l="30160" t="40026" r="41684" b="39549"/>
          <a:stretch/>
        </p:blipFill>
        <p:spPr>
          <a:xfrm>
            <a:off x="4899378" y="4778763"/>
            <a:ext cx="2667753" cy="1644615"/>
          </a:xfrm>
          <a:prstGeom prst="rect">
            <a:avLst/>
          </a:prstGeom>
        </p:spPr>
      </p:pic>
      <p:pic>
        <p:nvPicPr>
          <p:cNvPr id="16" name="Graphic 15" descr="DNA">
            <a:extLst>
              <a:ext uri="{FF2B5EF4-FFF2-40B4-BE49-F238E27FC236}">
                <a16:creationId xmlns:a16="http://schemas.microsoft.com/office/drawing/2014/main" id="{3E9DB563-9471-9B20-7761-9CB73FB864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04417">
            <a:off x="618728" y="4134617"/>
            <a:ext cx="2060087" cy="2060087"/>
          </a:xfrm>
          <a:prstGeom prst="rect">
            <a:avLst/>
          </a:prstGeom>
        </p:spPr>
      </p:pic>
      <p:sp>
        <p:nvSpPr>
          <p:cNvPr id="19" name="Oval 18">
            <a:extLst>
              <a:ext uri="{FF2B5EF4-FFF2-40B4-BE49-F238E27FC236}">
                <a16:creationId xmlns:a16="http://schemas.microsoft.com/office/drawing/2014/main" id="{2BD9C03F-3AB3-00B2-C396-1A86353FA92D}"/>
              </a:ext>
            </a:extLst>
          </p:cNvPr>
          <p:cNvSpPr/>
          <p:nvPr/>
        </p:nvSpPr>
        <p:spPr>
          <a:xfrm>
            <a:off x="7084000" y="4330336"/>
            <a:ext cx="966262" cy="97222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Same-side Corner of Rectangle 21">
            <a:extLst>
              <a:ext uri="{FF2B5EF4-FFF2-40B4-BE49-F238E27FC236}">
                <a16:creationId xmlns:a16="http://schemas.microsoft.com/office/drawing/2014/main" id="{68ED622D-6B5C-4B88-1F4D-CFC8A6E81407}"/>
              </a:ext>
            </a:extLst>
          </p:cNvPr>
          <p:cNvSpPr/>
          <p:nvPr/>
        </p:nvSpPr>
        <p:spPr>
          <a:xfrm rot="10800000">
            <a:off x="7567131" y="0"/>
            <a:ext cx="4657450" cy="2527663"/>
          </a:xfrm>
          <a:prstGeom prst="round2SameRect">
            <a:avLst>
              <a:gd name="adj1" fmla="val 16667"/>
              <a:gd name="adj2" fmla="val 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A33F9C4-F472-79EE-0483-13385D821F53}"/>
              </a:ext>
            </a:extLst>
          </p:cNvPr>
          <p:cNvSpPr txBox="1"/>
          <p:nvPr/>
        </p:nvSpPr>
        <p:spPr>
          <a:xfrm>
            <a:off x="7567131" y="255905"/>
            <a:ext cx="4657449" cy="744485"/>
          </a:xfrm>
          <a:prstGeom prst="rect">
            <a:avLst/>
          </a:prstGeom>
          <a:noFill/>
        </p:spPr>
        <p:txBody>
          <a:bodyPr wrap="square" rtlCol="0">
            <a:noAutofit/>
          </a:bodyPr>
          <a:lstStyle/>
          <a:p>
            <a:pPr algn="ctr">
              <a:lnSpc>
                <a:spcPts val="3600"/>
              </a:lnSpc>
            </a:pPr>
            <a:r>
              <a:rPr lang="en-US" sz="4000" dirty="0">
                <a:latin typeface="Helvetica Light" panose="020B0403020202020204" pitchFamily="34" charset="0"/>
              </a:rPr>
              <a:t>the evolution </a:t>
            </a:r>
            <a:br>
              <a:rPr lang="en-US" sz="4000" dirty="0">
                <a:latin typeface="Helvetica Light" panose="020B0403020202020204" pitchFamily="34" charset="0"/>
              </a:rPr>
            </a:br>
            <a:r>
              <a:rPr lang="en-US" sz="4000" dirty="0">
                <a:latin typeface="Helvetica Light" panose="020B0403020202020204" pitchFamily="34" charset="0"/>
              </a:rPr>
              <a:t>of biodiversity</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pic>
        <p:nvPicPr>
          <p:cNvPr id="24" name="Picture 23">
            <a:extLst>
              <a:ext uri="{FF2B5EF4-FFF2-40B4-BE49-F238E27FC236}">
                <a16:creationId xmlns:a16="http://schemas.microsoft.com/office/drawing/2014/main" id="{A7DEC9A7-73B5-3DD5-9F67-690748BE3F37}"/>
              </a:ext>
            </a:extLst>
          </p:cNvPr>
          <p:cNvPicPr>
            <a:picLocks noChangeAspect="1"/>
          </p:cNvPicPr>
          <p:nvPr/>
        </p:nvPicPr>
        <p:blipFill>
          <a:blip r:embed="rId6"/>
          <a:stretch>
            <a:fillRect/>
          </a:stretch>
        </p:blipFill>
        <p:spPr>
          <a:xfrm rot="21242316" flipH="1">
            <a:off x="9168720" y="1607526"/>
            <a:ext cx="802232" cy="672000"/>
          </a:xfrm>
          <a:prstGeom prst="rect">
            <a:avLst/>
          </a:prstGeom>
        </p:spPr>
      </p:pic>
      <p:pic>
        <p:nvPicPr>
          <p:cNvPr id="25" name="Picture 24">
            <a:extLst>
              <a:ext uri="{FF2B5EF4-FFF2-40B4-BE49-F238E27FC236}">
                <a16:creationId xmlns:a16="http://schemas.microsoft.com/office/drawing/2014/main" id="{CE08E807-B81A-C635-1DF8-2160E2369C4C}"/>
              </a:ext>
            </a:extLst>
          </p:cNvPr>
          <p:cNvPicPr>
            <a:picLocks noChangeAspect="1"/>
          </p:cNvPicPr>
          <p:nvPr/>
        </p:nvPicPr>
        <p:blipFill>
          <a:blip r:embed="rId7"/>
          <a:stretch>
            <a:fillRect/>
          </a:stretch>
        </p:blipFill>
        <p:spPr>
          <a:xfrm>
            <a:off x="10964170" y="1538389"/>
            <a:ext cx="940671" cy="619736"/>
          </a:xfrm>
          <a:prstGeom prst="rect">
            <a:avLst/>
          </a:prstGeom>
        </p:spPr>
      </p:pic>
      <p:pic>
        <p:nvPicPr>
          <p:cNvPr id="26" name="Picture 25">
            <a:extLst>
              <a:ext uri="{FF2B5EF4-FFF2-40B4-BE49-F238E27FC236}">
                <a16:creationId xmlns:a16="http://schemas.microsoft.com/office/drawing/2014/main" id="{AF61C140-8A93-924E-2B79-D8F1588A5831}"/>
              </a:ext>
            </a:extLst>
          </p:cNvPr>
          <p:cNvPicPr>
            <a:picLocks noChangeAspect="1"/>
          </p:cNvPicPr>
          <p:nvPr/>
        </p:nvPicPr>
        <p:blipFill>
          <a:blip r:embed="rId8"/>
          <a:stretch>
            <a:fillRect/>
          </a:stretch>
        </p:blipFill>
        <p:spPr>
          <a:xfrm flipH="1">
            <a:off x="7757265" y="1551755"/>
            <a:ext cx="1346419" cy="767614"/>
          </a:xfrm>
          <a:prstGeom prst="rect">
            <a:avLst/>
          </a:prstGeom>
        </p:spPr>
      </p:pic>
      <p:pic>
        <p:nvPicPr>
          <p:cNvPr id="27" name="Picture 26">
            <a:extLst>
              <a:ext uri="{FF2B5EF4-FFF2-40B4-BE49-F238E27FC236}">
                <a16:creationId xmlns:a16="http://schemas.microsoft.com/office/drawing/2014/main" id="{D9335E70-8A93-D7EB-FBFB-3DD1FEF82075}"/>
              </a:ext>
            </a:extLst>
          </p:cNvPr>
          <p:cNvPicPr>
            <a:picLocks noChangeAspect="1"/>
          </p:cNvPicPr>
          <p:nvPr/>
        </p:nvPicPr>
        <p:blipFill>
          <a:blip r:embed="rId9"/>
          <a:stretch>
            <a:fillRect/>
          </a:stretch>
        </p:blipFill>
        <p:spPr>
          <a:xfrm>
            <a:off x="10141581" y="1420274"/>
            <a:ext cx="599493" cy="1030575"/>
          </a:xfrm>
          <a:prstGeom prst="rect">
            <a:avLst/>
          </a:prstGeom>
        </p:spPr>
      </p:pic>
    </p:spTree>
    <p:extLst>
      <p:ext uri="{BB962C8B-B14F-4D97-AF65-F5344CB8AC3E}">
        <p14:creationId xmlns:p14="http://schemas.microsoft.com/office/powerpoint/2010/main" val="3818375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17536C-07AD-66E4-D922-3607D2E0AC21}"/>
              </a:ext>
            </a:extLst>
          </p:cNvPr>
          <p:cNvPicPr>
            <a:picLocks noChangeAspect="1"/>
          </p:cNvPicPr>
          <p:nvPr/>
        </p:nvPicPr>
        <p:blipFill rotWithShape="1">
          <a:blip r:embed="rId2"/>
          <a:srcRect l="8730" t="51629" b="34035"/>
          <a:stretch/>
        </p:blipFill>
        <p:spPr>
          <a:xfrm>
            <a:off x="975157" y="1212057"/>
            <a:ext cx="10568592" cy="4433886"/>
          </a:xfrm>
          <a:prstGeom prst="rect">
            <a:avLst/>
          </a:prstGeom>
        </p:spPr>
      </p:pic>
      <p:cxnSp>
        <p:nvCxnSpPr>
          <p:cNvPr id="4" name="Straight Connector 3">
            <a:extLst>
              <a:ext uri="{FF2B5EF4-FFF2-40B4-BE49-F238E27FC236}">
                <a16:creationId xmlns:a16="http://schemas.microsoft.com/office/drawing/2014/main" id="{72ABA368-A5F0-3D7A-9240-79E5C6826AC9}"/>
              </a:ext>
            </a:extLst>
          </p:cNvPr>
          <p:cNvCxnSpPr>
            <a:cxnSpLocks/>
          </p:cNvCxnSpPr>
          <p:nvPr/>
        </p:nvCxnSpPr>
        <p:spPr>
          <a:xfrm>
            <a:off x="1185333" y="1200150"/>
            <a:ext cx="99003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 Same-side Corner of Rectangle 6">
            <a:extLst>
              <a:ext uri="{FF2B5EF4-FFF2-40B4-BE49-F238E27FC236}">
                <a16:creationId xmlns:a16="http://schemas.microsoft.com/office/drawing/2014/main" id="{9FA862CA-77EF-D529-D26E-5E700E43283F}"/>
              </a:ext>
            </a:extLst>
          </p:cNvPr>
          <p:cNvSpPr/>
          <p:nvPr/>
        </p:nvSpPr>
        <p:spPr>
          <a:xfrm>
            <a:off x="1917434" y="5800725"/>
            <a:ext cx="8357129" cy="1057274"/>
          </a:xfrm>
          <a:prstGeom prst="round2SameRect">
            <a:avLst>
              <a:gd name="adj1" fmla="val 50000"/>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454467-E900-AA9A-F09F-B0A28693A93B}"/>
              </a:ext>
            </a:extLst>
          </p:cNvPr>
          <p:cNvSpPr txBox="1"/>
          <p:nvPr/>
        </p:nvSpPr>
        <p:spPr>
          <a:xfrm>
            <a:off x="762000" y="6199697"/>
            <a:ext cx="10667999" cy="658303"/>
          </a:xfrm>
          <a:prstGeom prst="rect">
            <a:avLst/>
          </a:prstGeom>
          <a:noFill/>
        </p:spPr>
        <p:txBody>
          <a:bodyPr wrap="square" rtlCol="0">
            <a:noAutofit/>
          </a:bodyPr>
          <a:lstStyle/>
          <a:p>
            <a:pPr algn="ctr">
              <a:lnSpc>
                <a:spcPts val="3000"/>
              </a:lnSpc>
            </a:pPr>
            <a:r>
              <a:rPr lang="en-US" sz="4400" dirty="0">
                <a:solidFill>
                  <a:schemeClr val="bg1"/>
                </a:solidFill>
                <a:latin typeface="Helvetica Light" panose="020B0403020202020204" pitchFamily="34" charset="0"/>
              </a:rPr>
              <a:t>assess </a:t>
            </a:r>
            <a:r>
              <a:rPr lang="en-US" sz="4400" i="1" dirty="0">
                <a:solidFill>
                  <a:schemeClr val="bg1"/>
                </a:solidFill>
                <a:latin typeface="Helvetica Light" panose="020B0403020202020204" pitchFamily="34" charset="0"/>
              </a:rPr>
              <a:t>historical</a:t>
            </a:r>
            <a:r>
              <a:rPr lang="en-US" sz="4400" dirty="0">
                <a:solidFill>
                  <a:schemeClr val="bg1"/>
                </a:solidFill>
                <a:latin typeface="Helvetica Light" panose="020B0403020202020204" pitchFamily="34" charset="0"/>
              </a:rPr>
              <a:t>  diversity</a:t>
            </a: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2201513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047B0-8AFF-B1C0-182F-8F942A4C1824}"/>
              </a:ext>
            </a:extLst>
          </p:cNvPr>
          <p:cNvPicPr>
            <a:picLocks noChangeAspect="1"/>
          </p:cNvPicPr>
          <p:nvPr/>
        </p:nvPicPr>
        <p:blipFill rotWithShape="1">
          <a:blip r:embed="rId2"/>
          <a:srcRect l="9389" t="71239"/>
          <a:stretch/>
        </p:blipFill>
        <p:spPr>
          <a:xfrm>
            <a:off x="0" y="154187"/>
            <a:ext cx="8168640" cy="6925273"/>
          </a:xfrm>
          <a:prstGeom prst="rect">
            <a:avLst/>
          </a:prstGeom>
        </p:spPr>
      </p:pic>
      <p:cxnSp>
        <p:nvCxnSpPr>
          <p:cNvPr id="4" name="Straight Connector 3">
            <a:extLst>
              <a:ext uri="{FF2B5EF4-FFF2-40B4-BE49-F238E27FC236}">
                <a16:creationId xmlns:a16="http://schemas.microsoft.com/office/drawing/2014/main" id="{2FCDFE23-73A9-7EC0-189A-12D47604EC76}"/>
              </a:ext>
            </a:extLst>
          </p:cNvPr>
          <p:cNvCxnSpPr>
            <a:cxnSpLocks/>
          </p:cNvCxnSpPr>
          <p:nvPr/>
        </p:nvCxnSpPr>
        <p:spPr>
          <a:xfrm>
            <a:off x="92869" y="154187"/>
            <a:ext cx="77058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 Same-side Corner of Rectangle 5">
            <a:extLst>
              <a:ext uri="{FF2B5EF4-FFF2-40B4-BE49-F238E27FC236}">
                <a16:creationId xmlns:a16="http://schemas.microsoft.com/office/drawing/2014/main" id="{CB860E1D-9705-C3DC-C1D8-850F0AAACB3D}"/>
              </a:ext>
            </a:extLst>
          </p:cNvPr>
          <p:cNvSpPr/>
          <p:nvPr/>
        </p:nvSpPr>
        <p:spPr>
          <a:xfrm>
            <a:off x="7878816" y="5393528"/>
            <a:ext cx="4313184" cy="1464471"/>
          </a:xfrm>
          <a:prstGeom prst="round2SameRect">
            <a:avLst>
              <a:gd name="adj1" fmla="val 37381"/>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DB619A-B6DB-9D63-D539-DBB391C88A74}"/>
              </a:ext>
            </a:extLst>
          </p:cNvPr>
          <p:cNvSpPr txBox="1"/>
          <p:nvPr/>
        </p:nvSpPr>
        <p:spPr>
          <a:xfrm>
            <a:off x="7798676" y="5614988"/>
            <a:ext cx="4393324" cy="1243013"/>
          </a:xfrm>
          <a:prstGeom prst="rect">
            <a:avLst/>
          </a:prstGeom>
          <a:noFill/>
        </p:spPr>
        <p:txBody>
          <a:bodyPr wrap="square" rtlCol="0">
            <a:noAutofit/>
          </a:bodyPr>
          <a:lstStyle/>
          <a:p>
            <a:pPr algn="ctr">
              <a:lnSpc>
                <a:spcPts val="4000"/>
              </a:lnSpc>
            </a:pPr>
            <a:r>
              <a:rPr lang="en-US" sz="4400" dirty="0">
                <a:solidFill>
                  <a:schemeClr val="bg1"/>
                </a:solidFill>
                <a:latin typeface="Helvetica Light" panose="020B0403020202020204" pitchFamily="34" charset="0"/>
              </a:rPr>
              <a:t>identify signs</a:t>
            </a:r>
            <a:br>
              <a:rPr lang="en-US" sz="4400" dirty="0">
                <a:solidFill>
                  <a:schemeClr val="bg1"/>
                </a:solidFill>
                <a:latin typeface="Helvetica Light" panose="020B0403020202020204" pitchFamily="34" charset="0"/>
              </a:rPr>
            </a:br>
            <a:r>
              <a:rPr lang="en-US" sz="4400" dirty="0">
                <a:solidFill>
                  <a:schemeClr val="bg1"/>
                </a:solidFill>
                <a:latin typeface="Helvetica Light" panose="020B0403020202020204" pitchFamily="34" charset="0"/>
              </a:rPr>
              <a:t>of selection</a:t>
            </a:r>
          </a:p>
        </p:txBody>
      </p:sp>
      <p:sp>
        <p:nvSpPr>
          <p:cNvPr id="8" name="Round Same-side Corner of Rectangle 7">
            <a:extLst>
              <a:ext uri="{FF2B5EF4-FFF2-40B4-BE49-F238E27FC236}">
                <a16:creationId xmlns:a16="http://schemas.microsoft.com/office/drawing/2014/main" id="{D905C053-A51D-8E22-F215-B1E241EA9D44}"/>
              </a:ext>
            </a:extLst>
          </p:cNvPr>
          <p:cNvSpPr/>
          <p:nvPr/>
        </p:nvSpPr>
        <p:spPr>
          <a:xfrm rot="10800000">
            <a:off x="7891545" y="-11908"/>
            <a:ext cx="4313184" cy="1464471"/>
          </a:xfrm>
          <a:prstGeom prst="round2SameRect">
            <a:avLst>
              <a:gd name="adj1" fmla="val 37381"/>
              <a:gd name="adj2" fmla="val 0"/>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AF17A53-0815-2C2B-5F9C-F41931EB7B9E}"/>
              </a:ext>
            </a:extLst>
          </p:cNvPr>
          <p:cNvSpPr txBox="1"/>
          <p:nvPr/>
        </p:nvSpPr>
        <p:spPr>
          <a:xfrm>
            <a:off x="7819780" y="154185"/>
            <a:ext cx="4393324" cy="1243013"/>
          </a:xfrm>
          <a:prstGeom prst="rect">
            <a:avLst/>
          </a:prstGeom>
          <a:noFill/>
        </p:spPr>
        <p:txBody>
          <a:bodyPr wrap="square" rtlCol="0">
            <a:noAutofit/>
          </a:bodyPr>
          <a:lstStyle/>
          <a:p>
            <a:pPr algn="ctr">
              <a:lnSpc>
                <a:spcPts val="4000"/>
              </a:lnSpc>
            </a:pPr>
            <a:r>
              <a:rPr lang="en-US" sz="4400" dirty="0">
                <a:solidFill>
                  <a:schemeClr val="bg1"/>
                </a:solidFill>
                <a:latin typeface="Helvetica Light" panose="020B0403020202020204" pitchFamily="34" charset="0"/>
              </a:rPr>
              <a:t>investigate </a:t>
            </a:r>
            <a:br>
              <a:rPr lang="en-US" sz="4400" dirty="0">
                <a:solidFill>
                  <a:schemeClr val="bg1"/>
                </a:solidFill>
                <a:latin typeface="Helvetica Light" panose="020B0403020202020204" pitchFamily="34" charset="0"/>
              </a:rPr>
            </a:br>
            <a:r>
              <a:rPr lang="en-US" sz="4400" dirty="0">
                <a:solidFill>
                  <a:schemeClr val="bg1"/>
                </a:solidFill>
                <a:latin typeface="Helvetica Light" panose="020B0403020202020204" pitchFamily="34" charset="0"/>
              </a:rPr>
              <a:t>genetic health</a:t>
            </a:r>
          </a:p>
        </p:txBody>
      </p:sp>
      <p:pic>
        <p:nvPicPr>
          <p:cNvPr id="10" name="Picture 9">
            <a:extLst>
              <a:ext uri="{FF2B5EF4-FFF2-40B4-BE49-F238E27FC236}">
                <a16:creationId xmlns:a16="http://schemas.microsoft.com/office/drawing/2014/main" id="{847CE3B2-CF69-D24F-9886-CD1270C2A7ED}"/>
              </a:ext>
            </a:extLst>
          </p:cNvPr>
          <p:cNvPicPr>
            <a:picLocks noChangeAspect="1"/>
          </p:cNvPicPr>
          <p:nvPr/>
        </p:nvPicPr>
        <p:blipFill>
          <a:blip r:embed="rId3"/>
          <a:stretch>
            <a:fillRect/>
          </a:stretch>
        </p:blipFill>
        <p:spPr>
          <a:xfrm>
            <a:off x="7221852" y="2814637"/>
            <a:ext cx="4828506" cy="194339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17028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 Same-side Corner of Rectangle 10">
            <a:extLst>
              <a:ext uri="{FF2B5EF4-FFF2-40B4-BE49-F238E27FC236}">
                <a16:creationId xmlns:a16="http://schemas.microsoft.com/office/drawing/2014/main" id="{DB6949B0-5A0E-EC9D-372F-535DADFD1614}"/>
              </a:ext>
            </a:extLst>
          </p:cNvPr>
          <p:cNvSpPr/>
          <p:nvPr/>
        </p:nvSpPr>
        <p:spPr>
          <a:xfrm rot="16200000" flipH="1">
            <a:off x="5434261" y="100265"/>
            <a:ext cx="6858003" cy="6657474"/>
          </a:xfrm>
          <a:prstGeom prst="round2SameRect">
            <a:avLst>
              <a:gd name="adj1" fmla="val 50000"/>
              <a:gd name="adj2" fmla="val 0"/>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3538846"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Future Directions: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475874"/>
            <a:ext cx="5356397" cy="4853674"/>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investigate suitability of gene-editing for goanna conservation</a:t>
            </a:r>
            <a:br>
              <a:rPr lang="en-US" sz="3000" dirty="0">
                <a:solidFill>
                  <a:schemeClr val="accent2">
                    <a:lumMod val="75000"/>
                  </a:schemeClr>
                </a:solidFill>
                <a:latin typeface="Helvetica Light" panose="020B0403020202020204" pitchFamily="34" charset="0"/>
              </a:rPr>
            </a:b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develop land owner &amp; manager investment through ecology</a:t>
            </a:r>
          </a:p>
          <a:p>
            <a:pPr marL="457200" indent="-457200">
              <a:buFont typeface="Arial" panose="020B0604020202020204" pitchFamily="34" charset="0"/>
              <a:buChar char="•"/>
            </a:pPr>
            <a:endParaRPr lang="en-US" sz="3000"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expand genetic monitoring (particularly </a:t>
            </a:r>
            <a:r>
              <a:rPr lang="en-US" sz="3000" i="1" dirty="0">
                <a:solidFill>
                  <a:schemeClr val="accent2">
                    <a:lumMod val="75000"/>
                  </a:schemeClr>
                </a:solidFill>
                <a:latin typeface="Helvetica Light" panose="020B0403020202020204" pitchFamily="34" charset="0"/>
              </a:rPr>
              <a:t>V. </a:t>
            </a:r>
            <a:r>
              <a:rPr lang="en-US" sz="3000" i="1" dirty="0" err="1">
                <a:solidFill>
                  <a:schemeClr val="accent2">
                    <a:lumMod val="75000"/>
                  </a:schemeClr>
                </a:solidFill>
                <a:latin typeface="Helvetica Light" panose="020B0403020202020204" pitchFamily="34" charset="0"/>
              </a:rPr>
              <a:t>mitchelli</a:t>
            </a:r>
            <a:r>
              <a:rPr lang="en-US" sz="3000" i="1" dirty="0">
                <a:solidFill>
                  <a:schemeClr val="accent2">
                    <a:lumMod val="75000"/>
                  </a:schemeClr>
                </a:solidFill>
                <a:latin typeface="Helvetica Light" panose="020B0403020202020204" pitchFamily="34" charset="0"/>
              </a:rPr>
              <a:t> </a:t>
            </a:r>
            <a:r>
              <a:rPr lang="en-US" sz="3000" dirty="0">
                <a:solidFill>
                  <a:schemeClr val="accent2">
                    <a:lumMod val="75000"/>
                  </a:schemeClr>
                </a:solidFill>
                <a:latin typeface="Helvetica Light" panose="020B0403020202020204" pitchFamily="34" charset="0"/>
              </a:rPr>
              <a:t>) </a:t>
            </a:r>
            <a:endParaRPr lang="en-US" sz="3000" dirty="0">
              <a:solidFill>
                <a:schemeClr val="accent4">
                  <a:lumMod val="75000"/>
                </a:schemeClr>
              </a:solidFill>
              <a:latin typeface="Helvetica Light" panose="020B0403020202020204" pitchFamily="34" charset="0"/>
            </a:endParaRPr>
          </a:p>
        </p:txBody>
      </p:sp>
      <p:pic>
        <p:nvPicPr>
          <p:cNvPr id="8" name="Picture 7">
            <a:extLst>
              <a:ext uri="{FF2B5EF4-FFF2-40B4-BE49-F238E27FC236}">
                <a16:creationId xmlns:a16="http://schemas.microsoft.com/office/drawing/2014/main" id="{84D76D8B-C08D-67DF-C8DB-21672411EDE5}"/>
              </a:ext>
            </a:extLst>
          </p:cNvPr>
          <p:cNvPicPr>
            <a:picLocks noChangeAspect="1"/>
          </p:cNvPicPr>
          <p:nvPr/>
        </p:nvPicPr>
        <p:blipFill>
          <a:blip r:embed="rId2"/>
          <a:stretch>
            <a:fillRect/>
          </a:stretch>
        </p:blipFill>
        <p:spPr>
          <a:xfrm>
            <a:off x="5914711" y="4330038"/>
            <a:ext cx="5935622" cy="2388995"/>
          </a:xfrm>
          <a:prstGeom prst="rect">
            <a:avLst/>
          </a:prstGeom>
          <a:effectLst>
            <a:outerShdw blurRad="50800" dist="38100" dir="8100000" algn="tr" rotWithShape="0">
              <a:prstClr val="black">
                <a:alpha val="40000"/>
              </a:prstClr>
            </a:outerShdw>
          </a:effectLst>
        </p:spPr>
      </p:pic>
      <p:pic>
        <p:nvPicPr>
          <p:cNvPr id="2" name="Picture 1">
            <a:extLst>
              <a:ext uri="{FF2B5EF4-FFF2-40B4-BE49-F238E27FC236}">
                <a16:creationId xmlns:a16="http://schemas.microsoft.com/office/drawing/2014/main" id="{8B97C7B9-2D2D-D7D3-000C-15DC5316DC29}"/>
              </a:ext>
            </a:extLst>
          </p:cNvPr>
          <p:cNvPicPr>
            <a:picLocks noChangeAspect="1"/>
          </p:cNvPicPr>
          <p:nvPr/>
        </p:nvPicPr>
        <p:blipFill rotWithShape="1">
          <a:blip r:embed="rId3"/>
          <a:srcRect l="-1" t="-1" r="-10299" b="-26085"/>
          <a:stretch/>
        </p:blipFill>
        <p:spPr>
          <a:xfrm>
            <a:off x="7165302" y="2631996"/>
            <a:ext cx="5210736" cy="228016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54484DD9-D1DD-7106-244B-D383203AB4FC}"/>
              </a:ext>
            </a:extLst>
          </p:cNvPr>
          <p:cNvPicPr>
            <a:picLocks noChangeAspect="1"/>
          </p:cNvPicPr>
          <p:nvPr/>
        </p:nvPicPr>
        <p:blipFill rotWithShape="1">
          <a:blip r:embed="rId4"/>
          <a:srcRect l="-1" r="-2027"/>
          <a:stretch/>
        </p:blipFill>
        <p:spPr>
          <a:xfrm rot="401816">
            <a:off x="7921668" y="785990"/>
            <a:ext cx="3698004" cy="13514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721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side Corner of Rectangle 13">
            <a:extLst>
              <a:ext uri="{FF2B5EF4-FFF2-40B4-BE49-F238E27FC236}">
                <a16:creationId xmlns:a16="http://schemas.microsoft.com/office/drawing/2014/main" id="{2E0D3C76-966D-0ACD-7D16-3B5595883E06}"/>
              </a:ext>
            </a:extLst>
          </p:cNvPr>
          <p:cNvSpPr/>
          <p:nvPr/>
        </p:nvSpPr>
        <p:spPr>
          <a:xfrm rot="16200000" flipH="1">
            <a:off x="5434261" y="100265"/>
            <a:ext cx="6858003" cy="6657474"/>
          </a:xfrm>
          <a:prstGeom prst="round2SameRect">
            <a:avLst>
              <a:gd name="adj1" fmla="val 50000"/>
              <a:gd name="adj2" fmla="val 0"/>
            </a:avLst>
          </a:prstGeom>
          <a:solidFill>
            <a:schemeClr val="accent2">
              <a:lumMod val="20000"/>
              <a:lumOff val="8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grpSp>
        <p:nvGrpSpPr>
          <p:cNvPr id="4" name="Group 3">
            <a:extLst>
              <a:ext uri="{FF2B5EF4-FFF2-40B4-BE49-F238E27FC236}">
                <a16:creationId xmlns:a16="http://schemas.microsoft.com/office/drawing/2014/main" id="{7E3EFB9F-8D49-5E6B-9A92-1A1C7A82FBA7}"/>
              </a:ext>
            </a:extLst>
          </p:cNvPr>
          <p:cNvGrpSpPr/>
          <p:nvPr/>
        </p:nvGrpSpPr>
        <p:grpSpPr>
          <a:xfrm>
            <a:off x="-1" y="224174"/>
            <a:ext cx="5053264" cy="868356"/>
            <a:chOff x="6720509" y="-373340"/>
            <a:chExt cx="4572004" cy="868356"/>
          </a:xfrm>
        </p:grpSpPr>
        <p:sp>
          <p:nvSpPr>
            <p:cNvPr id="5" name="Round Same-side Corner of Rectangle 4">
              <a:extLst>
                <a:ext uri="{FF2B5EF4-FFF2-40B4-BE49-F238E27FC236}">
                  <a16:creationId xmlns:a16="http://schemas.microsoft.com/office/drawing/2014/main" id="{FEDF7A24-1032-61D6-A1BB-611698DE75B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6" name="TextBox 5">
              <a:extLst>
                <a:ext uri="{FF2B5EF4-FFF2-40B4-BE49-F238E27FC236}">
                  <a16:creationId xmlns:a16="http://schemas.microsoft.com/office/drawing/2014/main" id="{1D46D32A-6162-196D-95BC-5DD0FE2E2141}"/>
                </a:ext>
              </a:extLst>
            </p:cNvPr>
            <p:cNvSpPr txBox="1"/>
            <p:nvPr/>
          </p:nvSpPr>
          <p:spPr>
            <a:xfrm>
              <a:off x="6720510" y="-170002"/>
              <a:ext cx="2104573"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Funding:</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7" name="TextBox 6">
            <a:extLst>
              <a:ext uri="{FF2B5EF4-FFF2-40B4-BE49-F238E27FC236}">
                <a16:creationId xmlns:a16="http://schemas.microsoft.com/office/drawing/2014/main" id="{AC5A2007-FB5D-0A58-4FFF-2C4ABF5C826A}"/>
              </a:ext>
            </a:extLst>
          </p:cNvPr>
          <p:cNvSpPr txBox="1"/>
          <p:nvPr/>
        </p:nvSpPr>
        <p:spPr>
          <a:xfrm>
            <a:off x="178129" y="1295868"/>
            <a:ext cx="5356397" cy="2750807"/>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Hermon Slade</a:t>
            </a:r>
          </a:p>
          <a:p>
            <a:pPr marL="457200" indent="-457200">
              <a:buFont typeface="Arial" panose="020B0604020202020204" pitchFamily="34" charset="0"/>
              <a:buChar char="•"/>
            </a:pPr>
            <a:endParaRPr lang="en-US"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Australian Research Council (DECRA Scheme)</a:t>
            </a:r>
          </a:p>
          <a:p>
            <a:pPr marL="457200" indent="-457200">
              <a:buFont typeface="Arial" panose="020B0604020202020204" pitchFamily="34" charset="0"/>
              <a:buChar char="•"/>
            </a:pPr>
            <a:endParaRPr lang="en-US" dirty="0">
              <a:solidFill>
                <a:schemeClr val="accent2">
                  <a:lumMod val="75000"/>
                </a:schemeClr>
              </a:solidFill>
              <a:latin typeface="Helvetica Light" panose="020B0403020202020204" pitchFamily="34" charset="0"/>
            </a:endParaRP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Where else</a:t>
            </a:r>
          </a:p>
        </p:txBody>
      </p:sp>
      <p:grpSp>
        <p:nvGrpSpPr>
          <p:cNvPr id="2" name="Group 1">
            <a:extLst>
              <a:ext uri="{FF2B5EF4-FFF2-40B4-BE49-F238E27FC236}">
                <a16:creationId xmlns:a16="http://schemas.microsoft.com/office/drawing/2014/main" id="{9282829B-341D-E8F4-9CC7-AE2DCDEC2894}"/>
              </a:ext>
            </a:extLst>
          </p:cNvPr>
          <p:cNvGrpSpPr/>
          <p:nvPr/>
        </p:nvGrpSpPr>
        <p:grpSpPr>
          <a:xfrm>
            <a:off x="0" y="3921881"/>
            <a:ext cx="5053264" cy="868356"/>
            <a:chOff x="6720509" y="-373340"/>
            <a:chExt cx="4572004" cy="868356"/>
          </a:xfrm>
        </p:grpSpPr>
        <p:sp>
          <p:nvSpPr>
            <p:cNvPr id="3" name="Round Same-side Corner of Rectangle 2">
              <a:extLst>
                <a:ext uri="{FF2B5EF4-FFF2-40B4-BE49-F238E27FC236}">
                  <a16:creationId xmlns:a16="http://schemas.microsoft.com/office/drawing/2014/main" id="{1E0A9D2E-C824-40C8-C473-C0BA3E74181E}"/>
                </a:ext>
              </a:extLst>
            </p:cNvPr>
            <p:cNvSpPr/>
            <p:nvPr/>
          </p:nvSpPr>
          <p:spPr>
            <a:xfrm rot="5400000" flipH="1">
              <a:off x="8590146" y="-2242977"/>
              <a:ext cx="832729" cy="4572004"/>
            </a:xfrm>
            <a:prstGeom prst="round2SameRect">
              <a:avLst>
                <a:gd name="adj1" fmla="val 50000"/>
                <a:gd name="adj2" fmla="val 0"/>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4CF6092B-8046-4641-38C9-A9C9A299259B}"/>
                </a:ext>
              </a:extLst>
            </p:cNvPr>
            <p:cNvSpPr txBox="1"/>
            <p:nvPr/>
          </p:nvSpPr>
          <p:spPr>
            <a:xfrm>
              <a:off x="6720510" y="-170002"/>
              <a:ext cx="2801258" cy="665018"/>
            </a:xfrm>
            <a:prstGeom prst="rect">
              <a:avLst/>
            </a:prstGeom>
            <a:noFill/>
          </p:spPr>
          <p:txBody>
            <a:bodyPr wrap="square" rtlCol="0">
              <a:noAutofit/>
            </a:bodyPr>
            <a:lstStyle/>
            <a:p>
              <a:pPr algn="ctr">
                <a:lnSpc>
                  <a:spcPts val="3000"/>
                </a:lnSpc>
              </a:pPr>
              <a:r>
                <a:rPr lang="en-US" sz="3200" dirty="0">
                  <a:solidFill>
                    <a:schemeClr val="accent2">
                      <a:lumMod val="20000"/>
                      <a:lumOff val="80000"/>
                    </a:schemeClr>
                  </a:solidFill>
                  <a:latin typeface="Helvetica Light" panose="020B0403020202020204" pitchFamily="34" charset="0"/>
                </a:rPr>
                <a:t>Collaborators: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sp>
        <p:nvSpPr>
          <p:cNvPr id="13" name="TextBox 12">
            <a:extLst>
              <a:ext uri="{FF2B5EF4-FFF2-40B4-BE49-F238E27FC236}">
                <a16:creationId xmlns:a16="http://schemas.microsoft.com/office/drawing/2014/main" id="{E1F6FAEF-1578-13D8-B96B-F7B1C97AAF7A}"/>
              </a:ext>
            </a:extLst>
          </p:cNvPr>
          <p:cNvSpPr txBox="1"/>
          <p:nvPr/>
        </p:nvSpPr>
        <p:spPr>
          <a:xfrm>
            <a:off x="178128" y="4909823"/>
            <a:ext cx="6122263" cy="1918077"/>
          </a:xfrm>
          <a:prstGeom prst="rect">
            <a:avLst/>
          </a:prstGeom>
          <a:noFill/>
        </p:spPr>
        <p:txBody>
          <a:bodyPr wrap="square" rtlCol="0">
            <a:noAutofit/>
          </a:bodyPr>
          <a:lstStyle/>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Threatened Species Initiative</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Australian Wildlife Conservancy</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Larrakia Rangers (NT)</a:t>
            </a:r>
          </a:p>
          <a:p>
            <a:pPr marL="457200" indent="-457200">
              <a:buFont typeface="Arial" panose="020B0604020202020204" pitchFamily="34" charset="0"/>
              <a:buChar char="•"/>
            </a:pPr>
            <a:r>
              <a:rPr lang="en-US" sz="3000" dirty="0">
                <a:solidFill>
                  <a:schemeClr val="accent2">
                    <a:lumMod val="75000"/>
                  </a:schemeClr>
                </a:solidFill>
                <a:latin typeface="Helvetica Light" panose="020B0403020202020204" pitchFamily="34" charset="0"/>
              </a:rPr>
              <a:t>NT/WA Museums</a:t>
            </a:r>
          </a:p>
        </p:txBody>
      </p:sp>
      <p:pic>
        <p:nvPicPr>
          <p:cNvPr id="11" name="Picture 10">
            <a:extLst>
              <a:ext uri="{FF2B5EF4-FFF2-40B4-BE49-F238E27FC236}">
                <a16:creationId xmlns:a16="http://schemas.microsoft.com/office/drawing/2014/main" id="{D49482D0-48FB-7670-3CB0-679E39E19C44}"/>
              </a:ext>
            </a:extLst>
          </p:cNvPr>
          <p:cNvPicPr>
            <a:picLocks noChangeAspect="1"/>
          </p:cNvPicPr>
          <p:nvPr/>
        </p:nvPicPr>
        <p:blipFill>
          <a:blip r:embed="rId2"/>
          <a:stretch>
            <a:fillRect/>
          </a:stretch>
        </p:blipFill>
        <p:spPr>
          <a:xfrm>
            <a:off x="5914711" y="4330038"/>
            <a:ext cx="5935622" cy="2388995"/>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A939C75B-9D2A-6826-9C43-E994E340279B}"/>
              </a:ext>
            </a:extLst>
          </p:cNvPr>
          <p:cNvPicPr>
            <a:picLocks noChangeAspect="1"/>
          </p:cNvPicPr>
          <p:nvPr/>
        </p:nvPicPr>
        <p:blipFill rotWithShape="1">
          <a:blip r:embed="rId3"/>
          <a:srcRect l="-1" t="-1" r="-10299" b="-26085"/>
          <a:stretch/>
        </p:blipFill>
        <p:spPr>
          <a:xfrm>
            <a:off x="7165302" y="2631996"/>
            <a:ext cx="5210736" cy="228016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023A5887-393B-47B2-0703-57C63721AF65}"/>
              </a:ext>
            </a:extLst>
          </p:cNvPr>
          <p:cNvPicPr>
            <a:picLocks noChangeAspect="1"/>
          </p:cNvPicPr>
          <p:nvPr/>
        </p:nvPicPr>
        <p:blipFill rotWithShape="1">
          <a:blip r:embed="rId4"/>
          <a:srcRect l="-1" r="-2027"/>
          <a:stretch/>
        </p:blipFill>
        <p:spPr>
          <a:xfrm rot="401816">
            <a:off x="7921668" y="785990"/>
            <a:ext cx="3698004" cy="135143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2836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AD57CEB-0892-10CA-C880-FBA22F0E7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6888" y="5274435"/>
            <a:ext cx="1558258" cy="12498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3CE499-1BF3-C3DB-15DD-0AA8771A01FD}"/>
              </a:ext>
            </a:extLst>
          </p:cNvPr>
          <p:cNvSpPr/>
          <p:nvPr/>
        </p:nvSpPr>
        <p:spPr>
          <a:xfrm>
            <a:off x="8834629" y="5305924"/>
            <a:ext cx="2653049" cy="1169551"/>
          </a:xfrm>
          <a:prstGeom prst="rect">
            <a:avLst/>
          </a:prstGeom>
        </p:spPr>
        <p:txBody>
          <a:bodyPr wrap="square">
            <a:spAutoFit/>
          </a:bodyPr>
          <a:lstStyle/>
          <a:p>
            <a:pPr>
              <a:lnSpc>
                <a:spcPts val="2800"/>
              </a:lnSpc>
            </a:pPr>
            <a:r>
              <a:rPr lang="en-US" sz="2800" dirty="0">
                <a:solidFill>
                  <a:schemeClr val="accent5">
                    <a:lumMod val="75000"/>
                  </a:schemeClr>
                </a:solidFill>
                <a:latin typeface="Neris Thin" pitchFamily="2" charset="77"/>
              </a:rPr>
              <a:t>AUSTRALIAN </a:t>
            </a:r>
          </a:p>
          <a:p>
            <a:pPr>
              <a:lnSpc>
                <a:spcPts val="2800"/>
              </a:lnSpc>
            </a:pPr>
            <a:r>
              <a:rPr lang="en-US" sz="2800" dirty="0">
                <a:solidFill>
                  <a:schemeClr val="accent5">
                    <a:lumMod val="75000"/>
                  </a:schemeClr>
                </a:solidFill>
                <a:latin typeface="Neris Thin" pitchFamily="2" charset="77"/>
              </a:rPr>
              <a:t>NATIONAL</a:t>
            </a:r>
          </a:p>
          <a:p>
            <a:pPr>
              <a:lnSpc>
                <a:spcPts val="2800"/>
              </a:lnSpc>
            </a:pPr>
            <a:r>
              <a:rPr lang="en-US" sz="2800" dirty="0">
                <a:solidFill>
                  <a:schemeClr val="accent5">
                    <a:lumMod val="75000"/>
                  </a:schemeClr>
                </a:solidFill>
                <a:latin typeface="Neris Thin" pitchFamily="2" charset="77"/>
              </a:rPr>
              <a:t>UNIVERSITY</a:t>
            </a:r>
            <a:endParaRPr lang="en-US" sz="3600" dirty="0">
              <a:solidFill>
                <a:schemeClr val="accent5">
                  <a:lumMod val="75000"/>
                </a:schemeClr>
              </a:solidFill>
              <a:latin typeface="Neris Thin" pitchFamily="2" charset="77"/>
            </a:endParaRPr>
          </a:p>
        </p:txBody>
      </p:sp>
      <p:pic>
        <p:nvPicPr>
          <p:cNvPr id="4" name="Picture 2" descr="Bioplatforms Australia | Science and Technology Australia">
            <a:extLst>
              <a:ext uri="{FF2B5EF4-FFF2-40B4-BE49-F238E27FC236}">
                <a16:creationId xmlns:a16="http://schemas.microsoft.com/office/drawing/2014/main" id="{658C2399-924A-5803-FA3E-026080CBF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069" y="3663386"/>
            <a:ext cx="4687734" cy="16425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2EB6F89-7ECE-6C8B-C963-A0A1D3525B0B}"/>
              </a:ext>
            </a:extLst>
          </p:cNvPr>
          <p:cNvGrpSpPr/>
          <p:nvPr/>
        </p:nvGrpSpPr>
        <p:grpSpPr>
          <a:xfrm>
            <a:off x="6735650" y="1398958"/>
            <a:ext cx="5759964" cy="775870"/>
            <a:chOff x="6735650" y="2745847"/>
            <a:chExt cx="6801451" cy="775870"/>
          </a:xfrm>
          <a:solidFill>
            <a:schemeClr val="accent5">
              <a:lumMod val="75000"/>
            </a:schemeClr>
          </a:solidFill>
        </p:grpSpPr>
        <p:sp>
          <p:nvSpPr>
            <p:cNvPr id="7" name="Rectangle 6">
              <a:extLst>
                <a:ext uri="{FF2B5EF4-FFF2-40B4-BE49-F238E27FC236}">
                  <a16:creationId xmlns:a16="http://schemas.microsoft.com/office/drawing/2014/main" id="{A0A1CFF1-199C-899E-259B-EB0B8D34410F}"/>
                </a:ext>
              </a:extLst>
            </p:cNvPr>
            <p:cNvSpPr/>
            <p:nvPr/>
          </p:nvSpPr>
          <p:spPr>
            <a:xfrm>
              <a:off x="6735650" y="2745847"/>
              <a:ext cx="6442940" cy="77587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BF0BEE-1931-E7E3-2E24-FA5D14776D7C}"/>
                </a:ext>
              </a:extLst>
            </p:cNvPr>
            <p:cNvSpPr txBox="1"/>
            <p:nvPr/>
          </p:nvSpPr>
          <p:spPr>
            <a:xfrm>
              <a:off x="8123723" y="2779839"/>
              <a:ext cx="5413378" cy="707886"/>
            </a:xfrm>
            <a:prstGeom prst="rect">
              <a:avLst/>
            </a:prstGeom>
            <a:noFill/>
            <a:ln>
              <a:noFill/>
            </a:ln>
          </p:spPr>
          <p:txBody>
            <a:bodyPr wrap="square" rtlCol="0">
              <a:spAutoFit/>
            </a:bodyPr>
            <a:lstStyle/>
            <a:p>
              <a:pPr algn="just"/>
              <a:r>
                <a:rPr lang="en-US" sz="4000" dirty="0">
                  <a:solidFill>
                    <a:schemeClr val="accent5">
                      <a:lumMod val="40000"/>
                      <a:lumOff val="60000"/>
                    </a:schemeClr>
                  </a:solidFill>
                  <a:latin typeface="Neris Light" pitchFamily="2" charset="77"/>
                </a:rPr>
                <a:t>SUPPORTED BY</a:t>
              </a:r>
            </a:p>
          </p:txBody>
        </p:sp>
      </p:grpSp>
      <p:grpSp>
        <p:nvGrpSpPr>
          <p:cNvPr id="12" name="Group 11">
            <a:extLst>
              <a:ext uri="{FF2B5EF4-FFF2-40B4-BE49-F238E27FC236}">
                <a16:creationId xmlns:a16="http://schemas.microsoft.com/office/drawing/2014/main" id="{D1712ACD-F411-102B-1D36-71CFDE4C3E2C}"/>
              </a:ext>
            </a:extLst>
          </p:cNvPr>
          <p:cNvGrpSpPr/>
          <p:nvPr/>
        </p:nvGrpSpPr>
        <p:grpSpPr>
          <a:xfrm>
            <a:off x="-34358" y="1402009"/>
            <a:ext cx="5541240" cy="775870"/>
            <a:chOff x="6735651" y="2745847"/>
            <a:chExt cx="5541240" cy="775870"/>
          </a:xfrm>
          <a:solidFill>
            <a:schemeClr val="accent5">
              <a:lumMod val="75000"/>
            </a:schemeClr>
          </a:solidFill>
        </p:grpSpPr>
        <p:sp>
          <p:nvSpPr>
            <p:cNvPr id="13" name="Rectangle 12">
              <a:extLst>
                <a:ext uri="{FF2B5EF4-FFF2-40B4-BE49-F238E27FC236}">
                  <a16:creationId xmlns:a16="http://schemas.microsoft.com/office/drawing/2014/main" id="{AAE07921-FDB5-AF7A-75BB-9927C095E292}"/>
                </a:ext>
              </a:extLst>
            </p:cNvPr>
            <p:cNvSpPr/>
            <p:nvPr/>
          </p:nvSpPr>
          <p:spPr>
            <a:xfrm>
              <a:off x="6735651" y="2745847"/>
              <a:ext cx="5456349" cy="77587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F62775-600C-D587-A509-9842E1677893}"/>
                </a:ext>
              </a:extLst>
            </p:cNvPr>
            <p:cNvSpPr txBox="1"/>
            <p:nvPr/>
          </p:nvSpPr>
          <p:spPr>
            <a:xfrm>
              <a:off x="6863515" y="2797022"/>
              <a:ext cx="5413376" cy="707886"/>
            </a:xfrm>
            <a:prstGeom prst="rect">
              <a:avLst/>
            </a:prstGeom>
            <a:noFill/>
            <a:ln>
              <a:noFill/>
            </a:ln>
          </p:spPr>
          <p:txBody>
            <a:bodyPr wrap="square" rtlCol="0">
              <a:spAutoFit/>
            </a:bodyPr>
            <a:lstStyle/>
            <a:p>
              <a:pPr algn="just"/>
              <a:r>
                <a:rPr lang="en-US" sz="4000" dirty="0">
                  <a:solidFill>
                    <a:schemeClr val="accent5">
                      <a:lumMod val="40000"/>
                      <a:lumOff val="60000"/>
                    </a:schemeClr>
                  </a:solidFill>
                  <a:latin typeface="Neris Light" pitchFamily="2" charset="77"/>
                </a:rPr>
                <a:t>COLLABORATORS</a:t>
              </a:r>
            </a:p>
          </p:txBody>
        </p:sp>
      </p:grpSp>
      <p:sp>
        <p:nvSpPr>
          <p:cNvPr id="17" name="Oval 16">
            <a:extLst>
              <a:ext uri="{FF2B5EF4-FFF2-40B4-BE49-F238E27FC236}">
                <a16:creationId xmlns:a16="http://schemas.microsoft.com/office/drawing/2014/main" id="{05BB84FC-09DE-14C5-1F84-E88B77AD8F28}"/>
              </a:ext>
            </a:extLst>
          </p:cNvPr>
          <p:cNvSpPr/>
          <p:nvPr/>
        </p:nvSpPr>
        <p:spPr>
          <a:xfrm>
            <a:off x="4556542" y="-106752"/>
            <a:ext cx="3028114" cy="3028114"/>
          </a:xfrm>
          <a:prstGeom prst="ellipse">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0FDFFD4-BE3F-3225-5CB7-A2D0DF736E2A}"/>
              </a:ext>
            </a:extLst>
          </p:cNvPr>
          <p:cNvSpPr txBox="1"/>
          <p:nvPr/>
        </p:nvSpPr>
        <p:spPr>
          <a:xfrm>
            <a:off x="187373" y="2467777"/>
            <a:ext cx="5413376" cy="4247317"/>
          </a:xfrm>
          <a:prstGeom prst="rect">
            <a:avLst/>
          </a:prstGeom>
          <a:noFill/>
        </p:spPr>
        <p:txBody>
          <a:bodyPr wrap="square" rtlCol="0">
            <a:spAutoFit/>
          </a:bodyPr>
          <a:lstStyle/>
          <a:p>
            <a:pPr algn="just"/>
            <a:r>
              <a:rPr lang="en-US" sz="30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SCOTT KEOGH</a:t>
            </a:r>
          </a:p>
          <a:p>
            <a:pPr algn="just"/>
            <a:r>
              <a:rPr lang="en-US" sz="30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STEVE DONNELLAN</a:t>
            </a:r>
          </a:p>
          <a:p>
            <a:pPr algn="just"/>
            <a:r>
              <a:rPr lang="en-US" sz="30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POLINA NOVIKOVA</a:t>
            </a:r>
          </a:p>
          <a:p>
            <a:pPr algn="just"/>
            <a:r>
              <a:rPr lang="en-US" sz="30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PUTTER TIATRAGUL</a:t>
            </a:r>
          </a:p>
          <a:p>
            <a:pPr algn="just"/>
            <a:r>
              <a:rPr lang="en-US" sz="30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CARLOS PAVON VAZQUEZ</a:t>
            </a:r>
          </a:p>
          <a:p>
            <a:pPr algn="just"/>
            <a:r>
              <a:rPr lang="en-US" sz="28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NICCY AITKEN</a:t>
            </a:r>
          </a:p>
          <a:p>
            <a:pPr algn="just"/>
            <a:r>
              <a:rPr lang="en-US" sz="28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ZIAD AL BKHETAN</a:t>
            </a:r>
          </a:p>
          <a:p>
            <a:pPr algn="just"/>
            <a:r>
              <a:rPr lang="en-US" sz="28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SONAL SINGHAL</a:t>
            </a:r>
          </a:p>
          <a:p>
            <a:pPr algn="just"/>
            <a:r>
              <a:rPr lang="en-US" sz="2800" dirty="0">
                <a:solidFill>
                  <a:schemeClr val="accent5">
                    <a:lumMod val="60000"/>
                    <a:lumOff val="40000"/>
                  </a:schemeClr>
                </a:solidFill>
                <a:latin typeface="Neris Light" pitchFamily="2" charset="77"/>
              </a:rPr>
              <a:t>+</a:t>
            </a:r>
            <a:r>
              <a:rPr lang="en-US" sz="3000" dirty="0">
                <a:solidFill>
                  <a:schemeClr val="accent5">
                    <a:lumMod val="75000"/>
                  </a:schemeClr>
                </a:solidFill>
                <a:latin typeface="Neris Light" pitchFamily="2" charset="77"/>
              </a:rPr>
              <a:t> . . . MANY MORE</a:t>
            </a:r>
          </a:p>
        </p:txBody>
      </p:sp>
      <p:pic>
        <p:nvPicPr>
          <p:cNvPr id="11" name="Picture 10">
            <a:extLst>
              <a:ext uri="{FF2B5EF4-FFF2-40B4-BE49-F238E27FC236}">
                <a16:creationId xmlns:a16="http://schemas.microsoft.com/office/drawing/2014/main" id="{460623A5-B9CE-334E-BE0A-D6E1F8C64B6E}"/>
              </a:ext>
            </a:extLst>
          </p:cNvPr>
          <p:cNvPicPr>
            <a:picLocks noChangeAspect="1"/>
          </p:cNvPicPr>
          <p:nvPr/>
        </p:nvPicPr>
        <p:blipFill>
          <a:blip r:embed="rId4">
            <a:clrChange>
              <a:clrFrom>
                <a:srgbClr val="FEFFFF"/>
              </a:clrFrom>
              <a:clrTo>
                <a:srgbClr val="FEFFFF">
                  <a:alpha val="0"/>
                </a:srgbClr>
              </a:clrTo>
            </a:clrChange>
          </a:blip>
          <a:stretch>
            <a:fillRect/>
          </a:stretch>
        </p:blipFill>
        <p:spPr>
          <a:xfrm>
            <a:off x="7185554" y="2327093"/>
            <a:ext cx="4556542" cy="1336293"/>
          </a:xfrm>
          <a:prstGeom prst="rect">
            <a:avLst/>
          </a:prstGeom>
        </p:spPr>
      </p:pic>
      <p:pic>
        <p:nvPicPr>
          <p:cNvPr id="15" name="Picture 14">
            <a:extLst>
              <a:ext uri="{FF2B5EF4-FFF2-40B4-BE49-F238E27FC236}">
                <a16:creationId xmlns:a16="http://schemas.microsoft.com/office/drawing/2014/main" id="{478C2A64-2141-03F3-CDF1-BE2A564627DB}"/>
              </a:ext>
            </a:extLst>
          </p:cNvPr>
          <p:cNvPicPr>
            <a:picLocks noChangeAspect="1"/>
          </p:cNvPicPr>
          <p:nvPr/>
        </p:nvPicPr>
        <p:blipFill>
          <a:blip r:embed="rId5">
            <a:duotone>
              <a:schemeClr val="accent2">
                <a:shade val="45000"/>
                <a:satMod val="135000"/>
              </a:schemeClr>
              <a:prstClr val="white"/>
            </a:duotone>
          </a:blip>
          <a:stretch>
            <a:fillRect/>
          </a:stretch>
        </p:blipFill>
        <p:spPr>
          <a:xfrm>
            <a:off x="4360188" y="142906"/>
            <a:ext cx="3387725" cy="2231913"/>
          </a:xfrm>
          <a:prstGeom prst="rect">
            <a:avLst/>
          </a:prstGeom>
        </p:spPr>
      </p:pic>
    </p:spTree>
    <p:extLst>
      <p:ext uri="{BB962C8B-B14F-4D97-AF65-F5344CB8AC3E}">
        <p14:creationId xmlns:p14="http://schemas.microsoft.com/office/powerpoint/2010/main" val="4194110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B3F11B-F855-DE22-4A4C-A7224E035905}"/>
              </a:ext>
            </a:extLst>
          </p:cNvPr>
          <p:cNvSpPr>
            <a:spLocks noGrp="1"/>
          </p:cNvSpPr>
          <p:nvPr>
            <p:ph idx="1"/>
          </p:nvPr>
        </p:nvSpPr>
        <p:spPr>
          <a:xfrm>
            <a:off x="114300" y="4682331"/>
            <a:ext cx="5725886" cy="1881755"/>
          </a:xfrm>
        </p:spPr>
        <p:txBody>
          <a:bodyPr/>
          <a:lstStyle/>
          <a:p>
            <a:r>
              <a:rPr lang="en-US" dirty="0"/>
              <a:t>Passionate researcher</a:t>
            </a:r>
          </a:p>
          <a:p>
            <a:r>
              <a:rPr lang="en-US" dirty="0"/>
              <a:t>Motivated supervisor</a:t>
            </a:r>
          </a:p>
          <a:p>
            <a:r>
              <a:rPr lang="en-US" dirty="0"/>
              <a:t>Keen teacher</a:t>
            </a:r>
          </a:p>
        </p:txBody>
      </p:sp>
      <p:sp>
        <p:nvSpPr>
          <p:cNvPr id="7" name="Rectangle 6">
            <a:extLst>
              <a:ext uri="{FF2B5EF4-FFF2-40B4-BE49-F238E27FC236}">
                <a16:creationId xmlns:a16="http://schemas.microsoft.com/office/drawing/2014/main" id="{2228DB42-7EA6-17AA-6CDE-080E512F38D4}"/>
              </a:ext>
            </a:extLst>
          </p:cNvPr>
          <p:cNvSpPr/>
          <p:nvPr/>
        </p:nvSpPr>
        <p:spPr>
          <a:xfrm>
            <a:off x="0" y="1184029"/>
            <a:ext cx="6096000" cy="56739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DABFCA5-AA89-15F4-F030-2E7CF4C2086A}"/>
              </a:ext>
            </a:extLst>
          </p:cNvPr>
          <p:cNvSpPr/>
          <p:nvPr/>
        </p:nvSpPr>
        <p:spPr>
          <a:xfrm>
            <a:off x="5825284" y="1184029"/>
            <a:ext cx="6366716" cy="56739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808DA35-151C-34E8-D06A-76B7B9685C19}"/>
              </a:ext>
            </a:extLst>
          </p:cNvPr>
          <p:cNvGrpSpPr/>
          <p:nvPr/>
        </p:nvGrpSpPr>
        <p:grpSpPr>
          <a:xfrm>
            <a:off x="0" y="1126178"/>
            <a:ext cx="12192000" cy="58357"/>
            <a:chOff x="0" y="1772816"/>
            <a:chExt cx="6240016" cy="72008"/>
          </a:xfrm>
        </p:grpSpPr>
        <p:cxnSp>
          <p:nvCxnSpPr>
            <p:cNvPr id="10" name="Straight Connector 9">
              <a:extLst>
                <a:ext uri="{FF2B5EF4-FFF2-40B4-BE49-F238E27FC236}">
                  <a16:creationId xmlns:a16="http://schemas.microsoft.com/office/drawing/2014/main" id="{DA91A6D8-C6E1-C9FF-254A-76368F0769A6}"/>
                </a:ext>
              </a:extLst>
            </p:cNvPr>
            <p:cNvCxnSpPr>
              <a:cxnSpLocks/>
            </p:cNvCxnSpPr>
            <p:nvPr/>
          </p:nvCxnSpPr>
          <p:spPr>
            <a:xfrm>
              <a:off x="0" y="1772816"/>
              <a:ext cx="6240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627864-EB35-988E-4F83-0C632270FE29}"/>
                </a:ext>
              </a:extLst>
            </p:cNvPr>
            <p:cNvCxnSpPr>
              <a:cxnSpLocks/>
            </p:cNvCxnSpPr>
            <p:nvPr/>
          </p:nvCxnSpPr>
          <p:spPr>
            <a:xfrm>
              <a:off x="0" y="1844824"/>
              <a:ext cx="6240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Content Placeholder 2">
            <a:extLst>
              <a:ext uri="{FF2B5EF4-FFF2-40B4-BE49-F238E27FC236}">
                <a16:creationId xmlns:a16="http://schemas.microsoft.com/office/drawing/2014/main" id="{39B4FC3B-B80E-7B78-680B-7A020497338C}"/>
              </a:ext>
            </a:extLst>
          </p:cNvPr>
          <p:cNvSpPr txBox="1">
            <a:spLocks/>
          </p:cNvSpPr>
          <p:nvPr/>
        </p:nvSpPr>
        <p:spPr>
          <a:xfrm>
            <a:off x="114299" y="1846385"/>
            <a:ext cx="5584371" cy="4775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bg1"/>
                </a:solidFill>
                <a:latin typeface="Helvetica" pitchFamily="2" charset="0"/>
              </a:rPr>
              <a:t>Dynamic</a:t>
            </a:r>
            <a:r>
              <a:rPr lang="en-US" dirty="0">
                <a:solidFill>
                  <a:schemeClr val="bg1"/>
                </a:solidFill>
                <a:latin typeface="Helvetica Light" panose="020B0403020202020204" pitchFamily="34" charset="0"/>
              </a:rPr>
              <a:t> and </a:t>
            </a:r>
            <a:r>
              <a:rPr lang="en-US" b="1" dirty="0">
                <a:solidFill>
                  <a:schemeClr val="bg1"/>
                </a:solidFill>
                <a:latin typeface="Helvetica" pitchFamily="2" charset="0"/>
              </a:rPr>
              <a:t>collaborative</a:t>
            </a:r>
            <a:r>
              <a:rPr lang="en-US" dirty="0">
                <a:solidFill>
                  <a:schemeClr val="bg1"/>
                </a:solidFill>
                <a:latin typeface="Helvetica Light" panose="020B0403020202020204" pitchFamily="34" charset="0"/>
              </a:rPr>
              <a:t> research program</a:t>
            </a:r>
          </a:p>
          <a:p>
            <a:pPr marL="0" indent="0" algn="ctr">
              <a:buNone/>
            </a:pPr>
            <a:endParaRPr lang="en-US" dirty="0">
              <a:solidFill>
                <a:schemeClr val="bg1"/>
              </a:solidFill>
              <a:latin typeface="Helvetica Light" panose="020B0403020202020204" pitchFamily="34" charset="0"/>
            </a:endParaRPr>
          </a:p>
          <a:p>
            <a:pPr marL="0" indent="0" algn="ctr">
              <a:buNone/>
            </a:pPr>
            <a:r>
              <a:rPr lang="en-US" dirty="0">
                <a:solidFill>
                  <a:schemeClr val="bg1"/>
                </a:solidFill>
                <a:latin typeface="Helvetica Light" panose="020B0403020202020204" pitchFamily="34" charset="0"/>
              </a:rPr>
              <a:t>Contribute to an </a:t>
            </a:r>
            <a:r>
              <a:rPr lang="en-US" b="1" dirty="0">
                <a:solidFill>
                  <a:schemeClr val="bg1"/>
                </a:solidFill>
                <a:latin typeface="Helvetica" pitchFamily="2" charset="0"/>
              </a:rPr>
              <a:t>exciting</a:t>
            </a:r>
            <a:r>
              <a:rPr lang="en-US" dirty="0">
                <a:solidFill>
                  <a:schemeClr val="bg1"/>
                </a:solidFill>
                <a:latin typeface="Helvetica Light" panose="020B0403020202020204" pitchFamily="34" charset="0"/>
              </a:rPr>
              <a:t> research department</a:t>
            </a:r>
          </a:p>
          <a:p>
            <a:pPr marL="0" indent="0" algn="ctr">
              <a:buNone/>
            </a:pPr>
            <a:endParaRPr lang="en-US" dirty="0">
              <a:solidFill>
                <a:schemeClr val="bg1"/>
              </a:solidFill>
              <a:latin typeface="Helvetica Light" panose="020B0403020202020204" pitchFamily="34" charset="0"/>
            </a:endParaRPr>
          </a:p>
          <a:p>
            <a:pPr marL="0" indent="0" algn="ctr">
              <a:buNone/>
            </a:pPr>
            <a:r>
              <a:rPr lang="en-US" dirty="0">
                <a:solidFill>
                  <a:schemeClr val="bg1"/>
                </a:solidFill>
                <a:latin typeface="Helvetica Light" panose="020B0403020202020204" pitchFamily="34" charset="0"/>
              </a:rPr>
              <a:t>Support and encourage the </a:t>
            </a:r>
            <a:br>
              <a:rPr lang="en-US" dirty="0">
                <a:solidFill>
                  <a:schemeClr val="bg1"/>
                </a:solidFill>
                <a:latin typeface="Helvetica Light" panose="020B0403020202020204" pitchFamily="34" charset="0"/>
              </a:rPr>
            </a:br>
            <a:r>
              <a:rPr lang="en-US" b="1" dirty="0">
                <a:solidFill>
                  <a:schemeClr val="bg1"/>
                </a:solidFill>
                <a:latin typeface="Helvetica" pitchFamily="2" charset="0"/>
              </a:rPr>
              <a:t>next generation </a:t>
            </a:r>
            <a:r>
              <a:rPr lang="en-US" dirty="0">
                <a:solidFill>
                  <a:schemeClr val="bg1"/>
                </a:solidFill>
                <a:latin typeface="Helvetica Light" panose="020B0403020202020204" pitchFamily="34" charset="0"/>
              </a:rPr>
              <a:t>of scientists</a:t>
            </a:r>
          </a:p>
          <a:p>
            <a:pPr marL="0" indent="0" algn="ctr">
              <a:buNone/>
            </a:pPr>
            <a:endParaRPr lang="en-US" dirty="0">
              <a:solidFill>
                <a:schemeClr val="bg1"/>
              </a:solidFill>
              <a:latin typeface="Helvetica Light" panose="020B0403020202020204" pitchFamily="34" charset="0"/>
            </a:endParaRPr>
          </a:p>
          <a:p>
            <a:pPr marL="0" indent="0" algn="ctr">
              <a:buNone/>
            </a:pPr>
            <a:endParaRPr lang="en-US" dirty="0">
              <a:solidFill>
                <a:schemeClr val="bg1"/>
              </a:solidFill>
              <a:latin typeface="Helvetica Light" panose="020B0403020202020204" pitchFamily="34" charset="0"/>
            </a:endParaRPr>
          </a:p>
        </p:txBody>
      </p:sp>
      <p:pic>
        <p:nvPicPr>
          <p:cNvPr id="4" name="Picture 3">
            <a:extLst>
              <a:ext uri="{FF2B5EF4-FFF2-40B4-BE49-F238E27FC236}">
                <a16:creationId xmlns:a16="http://schemas.microsoft.com/office/drawing/2014/main" id="{5AEC11C6-34BB-8EDA-972F-67068FE6EA80}"/>
              </a:ext>
            </a:extLst>
          </p:cNvPr>
          <p:cNvPicPr>
            <a:picLocks noChangeAspect="1"/>
          </p:cNvPicPr>
          <p:nvPr/>
        </p:nvPicPr>
        <p:blipFill>
          <a:blip r:embed="rId2"/>
          <a:stretch>
            <a:fillRect/>
          </a:stretch>
        </p:blipFill>
        <p:spPr>
          <a:xfrm>
            <a:off x="6096000" y="2116168"/>
            <a:ext cx="5702505" cy="4190162"/>
          </a:xfrm>
          <a:prstGeom prst="rect">
            <a:avLst/>
          </a:prstGeom>
        </p:spPr>
      </p:pic>
      <p:sp>
        <p:nvSpPr>
          <p:cNvPr id="5" name="TextBox 4">
            <a:extLst>
              <a:ext uri="{FF2B5EF4-FFF2-40B4-BE49-F238E27FC236}">
                <a16:creationId xmlns:a16="http://schemas.microsoft.com/office/drawing/2014/main" id="{D1524400-222A-F42A-1742-C4878790DE97}"/>
              </a:ext>
            </a:extLst>
          </p:cNvPr>
          <p:cNvSpPr txBox="1"/>
          <p:nvPr/>
        </p:nvSpPr>
        <p:spPr>
          <a:xfrm>
            <a:off x="0" y="427512"/>
            <a:ext cx="12192000" cy="665018"/>
          </a:xfrm>
          <a:prstGeom prst="rect">
            <a:avLst/>
          </a:prstGeom>
          <a:noFill/>
        </p:spPr>
        <p:txBody>
          <a:bodyPr wrap="square" rtlCol="0">
            <a:noAutofit/>
          </a:bodyPr>
          <a:lstStyle/>
          <a:p>
            <a:pPr algn="ctr">
              <a:lnSpc>
                <a:spcPts val="3000"/>
              </a:lnSpc>
            </a:pPr>
            <a:r>
              <a:rPr lang="en-US" sz="5400" dirty="0">
                <a:latin typeface="Helvetica Light" panose="020B0403020202020204" pitchFamily="34" charset="0"/>
              </a:rPr>
              <a:t>Goals at SOLES</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3321588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3C92527-D8D1-D60B-027E-6B279983E344}"/>
              </a:ext>
            </a:extLst>
          </p:cNvPr>
          <p:cNvGrpSpPr/>
          <p:nvPr/>
        </p:nvGrpSpPr>
        <p:grpSpPr>
          <a:xfrm>
            <a:off x="365254" y="2483389"/>
            <a:ext cx="11461491" cy="1524407"/>
            <a:chOff x="312475" y="3032882"/>
            <a:chExt cx="5867400" cy="2170191"/>
          </a:xfrm>
        </p:grpSpPr>
        <p:sp>
          <p:nvSpPr>
            <p:cNvPr id="6" name="Rounded Rectangle 5">
              <a:extLst>
                <a:ext uri="{FF2B5EF4-FFF2-40B4-BE49-F238E27FC236}">
                  <a16:creationId xmlns:a16="http://schemas.microsoft.com/office/drawing/2014/main" id="{E457AD92-0052-3896-AC50-F152AA5F9602}"/>
                </a:ext>
              </a:extLst>
            </p:cNvPr>
            <p:cNvSpPr/>
            <p:nvPr/>
          </p:nvSpPr>
          <p:spPr>
            <a:xfrm>
              <a:off x="312475" y="3032882"/>
              <a:ext cx="5867400" cy="2170191"/>
            </a:xfrm>
            <a:prstGeom prst="roundRect">
              <a:avLst>
                <a:gd name="adj" fmla="val 50000"/>
              </a:avLst>
            </a:prstGeom>
            <a:solidFill>
              <a:srgbClr val="00B050"/>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CB46D6-743E-6B92-61D0-77874F6F1B75}"/>
                </a:ext>
              </a:extLst>
            </p:cNvPr>
            <p:cNvSpPr txBox="1"/>
            <p:nvPr/>
          </p:nvSpPr>
          <p:spPr>
            <a:xfrm>
              <a:off x="510988" y="3456864"/>
              <a:ext cx="5477740" cy="1314480"/>
            </a:xfrm>
            <a:prstGeom prst="rect">
              <a:avLst/>
            </a:prstGeom>
            <a:noFill/>
          </p:spPr>
          <p:txBody>
            <a:bodyPr wrap="square" rtlCol="0">
              <a:spAutoFit/>
            </a:bodyPr>
            <a:lstStyle/>
            <a:p>
              <a:pPr algn="ctr"/>
              <a:r>
                <a:rPr lang="en-US" sz="5400" dirty="0" err="1">
                  <a:solidFill>
                    <a:schemeClr val="bg1"/>
                  </a:solidFill>
                  <a:latin typeface="Helvetica Light" panose="020B0403020202020204" pitchFamily="34" charset="0"/>
                </a:rPr>
                <a:t>github.com</a:t>
              </a:r>
              <a:r>
                <a:rPr lang="en-US" sz="5400" dirty="0">
                  <a:solidFill>
                    <a:schemeClr val="bg1"/>
                  </a:solidFill>
                  <a:latin typeface="Helvetica Light" panose="020B0403020202020204" pitchFamily="34" charset="0"/>
                </a:rPr>
                <a:t>/</a:t>
              </a:r>
              <a:r>
                <a:rPr lang="en-US" sz="5400" dirty="0" err="1">
                  <a:solidFill>
                    <a:schemeClr val="bg1"/>
                  </a:solidFill>
                  <a:latin typeface="Helvetica Light" panose="020B0403020202020204" pitchFamily="34" charset="0"/>
                </a:rPr>
                <a:t>iangbrennan</a:t>
              </a:r>
              <a:r>
                <a:rPr lang="en-US" sz="5400" dirty="0">
                  <a:solidFill>
                    <a:schemeClr val="bg1"/>
                  </a:solidFill>
                  <a:latin typeface="Helvetica Light" panose="020B0403020202020204" pitchFamily="34" charset="0"/>
                </a:rPr>
                <a:t>/</a:t>
              </a:r>
              <a:r>
                <a:rPr lang="en-US" sz="5400" dirty="0" err="1">
                  <a:solidFill>
                    <a:schemeClr val="bg1"/>
                  </a:solidFill>
                  <a:latin typeface="Helvetica Light" panose="020B0403020202020204" pitchFamily="34" charset="0"/>
                </a:rPr>
                <a:t>USydney</a:t>
              </a:r>
              <a:endParaRPr lang="en-US" sz="54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325476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3C96434-1F1A-2E4C-3515-0D4D2949815A}"/>
              </a:ext>
            </a:extLst>
          </p:cNvPr>
          <p:cNvPicPr>
            <a:picLocks noChangeAspect="1"/>
          </p:cNvPicPr>
          <p:nvPr/>
        </p:nvPicPr>
        <p:blipFill>
          <a:blip r:embed="rId2">
            <a:duotone>
              <a:prstClr val="black"/>
              <a:schemeClr val="accent6">
                <a:lumMod val="60000"/>
                <a:lumOff val="40000"/>
                <a:tint val="45000"/>
                <a:satMod val="400000"/>
              </a:schemeClr>
            </a:duotone>
          </a:blip>
          <a:stretch>
            <a:fillRect/>
          </a:stretch>
        </p:blipFill>
        <p:spPr>
          <a:xfrm>
            <a:off x="2653407" y="374636"/>
            <a:ext cx="6815787" cy="6295136"/>
          </a:xfrm>
          <a:prstGeom prst="rect">
            <a:avLst/>
          </a:prstGeom>
        </p:spPr>
      </p:pic>
      <p:pic>
        <p:nvPicPr>
          <p:cNvPr id="14" name="Picture 13">
            <a:extLst>
              <a:ext uri="{FF2B5EF4-FFF2-40B4-BE49-F238E27FC236}">
                <a16:creationId xmlns:a16="http://schemas.microsoft.com/office/drawing/2014/main" id="{A0FCB835-468C-1D9F-6383-6BDAC0C91FD8}"/>
              </a:ext>
            </a:extLst>
          </p:cNvPr>
          <p:cNvPicPr>
            <a:picLocks noChangeAspect="1"/>
          </p:cNvPicPr>
          <p:nvPr/>
        </p:nvPicPr>
        <p:blipFill>
          <a:blip r:embed="rId3">
            <a:duotone>
              <a:schemeClr val="accent5">
                <a:shade val="45000"/>
                <a:satMod val="135000"/>
              </a:schemeClr>
              <a:prstClr val="white"/>
            </a:duotone>
          </a:blip>
          <a:stretch>
            <a:fillRect/>
          </a:stretch>
        </p:blipFill>
        <p:spPr>
          <a:xfrm rot="21242316" flipH="1">
            <a:off x="3721177" y="3840557"/>
            <a:ext cx="2309118" cy="1934261"/>
          </a:xfrm>
          <a:prstGeom prst="rect">
            <a:avLst/>
          </a:prstGeom>
        </p:spPr>
      </p:pic>
      <p:pic>
        <p:nvPicPr>
          <p:cNvPr id="23" name="Picture 22">
            <a:extLst>
              <a:ext uri="{FF2B5EF4-FFF2-40B4-BE49-F238E27FC236}">
                <a16:creationId xmlns:a16="http://schemas.microsoft.com/office/drawing/2014/main" id="{BCAB7001-BB8A-5C9C-F4BA-2DBDD9676534}"/>
              </a:ext>
            </a:extLst>
          </p:cNvPr>
          <p:cNvPicPr>
            <a:picLocks noChangeAspect="1"/>
          </p:cNvPicPr>
          <p:nvPr/>
        </p:nvPicPr>
        <p:blipFill>
          <a:blip r:embed="rId4">
            <a:duotone>
              <a:schemeClr val="accent2">
                <a:shade val="45000"/>
                <a:satMod val="135000"/>
              </a:schemeClr>
              <a:prstClr val="white"/>
            </a:duotone>
          </a:blip>
          <a:stretch>
            <a:fillRect/>
          </a:stretch>
        </p:blipFill>
        <p:spPr>
          <a:xfrm>
            <a:off x="6837967" y="3949810"/>
            <a:ext cx="3387725" cy="2231913"/>
          </a:xfrm>
          <a:prstGeom prst="rect">
            <a:avLst/>
          </a:prstGeom>
        </p:spPr>
      </p:pic>
      <p:pic>
        <p:nvPicPr>
          <p:cNvPr id="8" name="Picture 7">
            <a:extLst>
              <a:ext uri="{FF2B5EF4-FFF2-40B4-BE49-F238E27FC236}">
                <a16:creationId xmlns:a16="http://schemas.microsoft.com/office/drawing/2014/main" id="{A71FB0AD-12A4-D88A-8573-B3B882F3EBE5}"/>
              </a:ext>
            </a:extLst>
          </p:cNvPr>
          <p:cNvPicPr>
            <a:picLocks noChangeAspect="1"/>
          </p:cNvPicPr>
          <p:nvPr/>
        </p:nvPicPr>
        <p:blipFill>
          <a:blip r:embed="rId5">
            <a:duotone>
              <a:schemeClr val="accent4">
                <a:shade val="45000"/>
                <a:satMod val="135000"/>
              </a:schemeClr>
              <a:prstClr val="white"/>
            </a:duotone>
          </a:blip>
          <a:stretch>
            <a:fillRect/>
          </a:stretch>
        </p:blipFill>
        <p:spPr>
          <a:xfrm flipH="1">
            <a:off x="1221034" y="1185239"/>
            <a:ext cx="4107130" cy="2341536"/>
          </a:xfrm>
          <a:prstGeom prst="rect">
            <a:avLst/>
          </a:prstGeom>
        </p:spPr>
      </p:pic>
      <p:pic>
        <p:nvPicPr>
          <p:cNvPr id="9" name="Picture 8">
            <a:extLst>
              <a:ext uri="{FF2B5EF4-FFF2-40B4-BE49-F238E27FC236}">
                <a16:creationId xmlns:a16="http://schemas.microsoft.com/office/drawing/2014/main" id="{4D32FEA4-B01D-1561-CEC2-D332B5CB2924}"/>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8089443" y="1512385"/>
            <a:ext cx="1623900" cy="2791610"/>
          </a:xfrm>
          <a:prstGeom prst="rect">
            <a:avLst/>
          </a:prstGeom>
        </p:spPr>
      </p:pic>
    </p:spTree>
    <p:extLst>
      <p:ext uri="{BB962C8B-B14F-4D97-AF65-F5344CB8AC3E}">
        <p14:creationId xmlns:p14="http://schemas.microsoft.com/office/powerpoint/2010/main" val="287573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B17BB8-B1C9-4CDF-079E-860501E9A93B}"/>
              </a:ext>
            </a:extLst>
          </p:cNvPr>
          <p:cNvPicPr>
            <a:picLocks noChangeAspect="1"/>
          </p:cNvPicPr>
          <p:nvPr/>
        </p:nvPicPr>
        <p:blipFill>
          <a:blip r:embed="rId3"/>
          <a:stretch>
            <a:fillRect/>
          </a:stretch>
        </p:blipFill>
        <p:spPr>
          <a:xfrm flipH="1">
            <a:off x="993227" y="0"/>
            <a:ext cx="10205545" cy="7345201"/>
          </a:xfrm>
          <a:prstGeom prst="rect">
            <a:avLst/>
          </a:prstGeom>
        </p:spPr>
      </p:pic>
      <p:sp>
        <p:nvSpPr>
          <p:cNvPr id="2" name="TextBox 1">
            <a:extLst>
              <a:ext uri="{FF2B5EF4-FFF2-40B4-BE49-F238E27FC236}">
                <a16:creationId xmlns:a16="http://schemas.microsoft.com/office/drawing/2014/main" id="{DDC6ECF6-EC86-D190-0B75-6EE067456D15}"/>
              </a:ext>
            </a:extLst>
          </p:cNvPr>
          <p:cNvSpPr txBox="1"/>
          <p:nvPr/>
        </p:nvSpPr>
        <p:spPr>
          <a:xfrm>
            <a:off x="7234071" y="4969564"/>
            <a:ext cx="4199151" cy="1618524"/>
          </a:xfrm>
          <a:prstGeom prst="rect">
            <a:avLst/>
          </a:prstGeom>
          <a:noFill/>
        </p:spPr>
        <p:txBody>
          <a:bodyPr wrap="square" lIns="90000" rtlCol="0">
            <a:noAutofit/>
          </a:bodyPr>
          <a:lstStyle/>
          <a:p>
            <a:pPr algn="ctr"/>
            <a:r>
              <a:rPr lang="en-US" sz="3200" dirty="0">
                <a:solidFill>
                  <a:schemeClr val="bg1"/>
                </a:solidFill>
                <a:latin typeface="Helvetica Light" panose="020B0403020202020204" pitchFamily="34" charset="0"/>
              </a:rPr>
              <a:t>Turtle Frog</a:t>
            </a:r>
          </a:p>
          <a:p>
            <a:pPr algn="ctr"/>
            <a:r>
              <a:rPr lang="en-US" sz="2400" i="1" dirty="0" err="1">
                <a:solidFill>
                  <a:schemeClr val="bg1"/>
                </a:solidFill>
                <a:latin typeface="Helvetica Light" panose="020B0403020202020204" pitchFamily="34" charset="0"/>
              </a:rPr>
              <a:t>Myobatrachus</a:t>
            </a:r>
            <a:r>
              <a:rPr lang="en-US" sz="2400" i="1" dirty="0">
                <a:solidFill>
                  <a:schemeClr val="bg1"/>
                </a:solidFill>
                <a:latin typeface="Helvetica Light" panose="020B0403020202020204" pitchFamily="34" charset="0"/>
              </a:rPr>
              <a:t> </a:t>
            </a:r>
            <a:r>
              <a:rPr lang="en-US" sz="2400" i="1" dirty="0" err="1">
                <a:solidFill>
                  <a:schemeClr val="bg1"/>
                </a:solidFill>
                <a:latin typeface="Helvetica Light" panose="020B0403020202020204" pitchFamily="34" charset="0"/>
              </a:rPr>
              <a:t>gouldii</a:t>
            </a:r>
            <a:endParaRPr lang="en-US" sz="1600" i="1"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64551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B17BB8-B1C9-4CDF-079E-860501E9A93B}"/>
              </a:ext>
            </a:extLst>
          </p:cNvPr>
          <p:cNvPicPr>
            <a:picLocks noChangeAspect="1"/>
          </p:cNvPicPr>
          <p:nvPr/>
        </p:nvPicPr>
        <p:blipFill>
          <a:blip r:embed="rId3"/>
          <a:stretch>
            <a:fillRect/>
          </a:stretch>
        </p:blipFill>
        <p:spPr>
          <a:xfrm flipH="1">
            <a:off x="993227" y="0"/>
            <a:ext cx="10205545" cy="7345201"/>
          </a:xfrm>
          <a:prstGeom prst="rect">
            <a:avLst/>
          </a:prstGeom>
        </p:spPr>
      </p:pic>
      <p:sp>
        <p:nvSpPr>
          <p:cNvPr id="2" name="TextBox 1">
            <a:extLst>
              <a:ext uri="{FF2B5EF4-FFF2-40B4-BE49-F238E27FC236}">
                <a16:creationId xmlns:a16="http://schemas.microsoft.com/office/drawing/2014/main" id="{6D146243-73FC-B5E1-83DD-41ED9A296BD6}"/>
              </a:ext>
            </a:extLst>
          </p:cNvPr>
          <p:cNvSpPr txBox="1"/>
          <p:nvPr/>
        </p:nvSpPr>
        <p:spPr>
          <a:xfrm>
            <a:off x="1" y="0"/>
            <a:ext cx="12191999" cy="1346200"/>
          </a:xfrm>
          <a:prstGeom prst="rect">
            <a:avLst/>
          </a:prstGeom>
          <a:solidFill>
            <a:schemeClr val="tx1">
              <a:alpha val="50349"/>
            </a:schemeClr>
          </a:solidFill>
        </p:spPr>
        <p:txBody>
          <a:bodyPr wrap="square" tIns="251999" rtlCol="0">
            <a:noAutofit/>
          </a:bodyPr>
          <a:lstStyle/>
          <a:p>
            <a:pPr algn="ctr">
              <a:lnSpc>
                <a:spcPts val="6000"/>
              </a:lnSpc>
            </a:pPr>
            <a:r>
              <a:rPr lang="en-US" sz="6000" b="1" i="1" dirty="0">
                <a:solidFill>
                  <a:schemeClr val="bg1"/>
                </a:solidFill>
                <a:latin typeface="Neris Light" pitchFamily="2" charset="77"/>
                <a:ea typeface="CMU Sans Serif" panose="02000603000000000000" pitchFamily="2" charset="0"/>
                <a:cs typeface="Diwan Kufi" pitchFamily="2" charset="-78"/>
              </a:rPr>
              <a:t>WORLD’S  WORST  FROG?</a:t>
            </a:r>
          </a:p>
        </p:txBody>
      </p:sp>
      <p:sp>
        <p:nvSpPr>
          <p:cNvPr id="3" name="TextBox 2">
            <a:extLst>
              <a:ext uri="{FF2B5EF4-FFF2-40B4-BE49-F238E27FC236}">
                <a16:creationId xmlns:a16="http://schemas.microsoft.com/office/drawing/2014/main" id="{8904419D-2718-FE42-A885-A7248208CC5B}"/>
              </a:ext>
            </a:extLst>
          </p:cNvPr>
          <p:cNvSpPr txBox="1"/>
          <p:nvPr/>
        </p:nvSpPr>
        <p:spPr>
          <a:xfrm>
            <a:off x="7234071" y="4969564"/>
            <a:ext cx="4199151" cy="1618524"/>
          </a:xfrm>
          <a:prstGeom prst="rect">
            <a:avLst/>
          </a:prstGeom>
          <a:noFill/>
        </p:spPr>
        <p:txBody>
          <a:bodyPr wrap="square" lIns="90000" rtlCol="0">
            <a:noAutofit/>
          </a:bodyPr>
          <a:lstStyle/>
          <a:p>
            <a:pPr algn="ctr"/>
            <a:r>
              <a:rPr lang="en-US" sz="3200" dirty="0">
                <a:solidFill>
                  <a:schemeClr val="bg1"/>
                </a:solidFill>
                <a:latin typeface="Helvetica Light" panose="020B0403020202020204" pitchFamily="34" charset="0"/>
              </a:rPr>
              <a:t>Turtle Frog</a:t>
            </a:r>
          </a:p>
          <a:p>
            <a:pPr algn="ctr"/>
            <a:r>
              <a:rPr lang="en-US" sz="2400" i="1" dirty="0" err="1">
                <a:solidFill>
                  <a:schemeClr val="bg1"/>
                </a:solidFill>
                <a:latin typeface="Helvetica Light" panose="020B0403020202020204" pitchFamily="34" charset="0"/>
              </a:rPr>
              <a:t>Myobatrachus</a:t>
            </a:r>
            <a:r>
              <a:rPr lang="en-US" sz="2400" i="1" dirty="0">
                <a:solidFill>
                  <a:schemeClr val="bg1"/>
                </a:solidFill>
                <a:latin typeface="Helvetica Light" panose="020B0403020202020204" pitchFamily="34" charset="0"/>
              </a:rPr>
              <a:t> </a:t>
            </a:r>
            <a:r>
              <a:rPr lang="en-US" sz="2400" i="1" dirty="0" err="1">
                <a:solidFill>
                  <a:schemeClr val="bg1"/>
                </a:solidFill>
                <a:latin typeface="Helvetica Light" panose="020B0403020202020204" pitchFamily="34" charset="0"/>
              </a:rPr>
              <a:t>gouldii</a:t>
            </a:r>
            <a:endParaRPr lang="en-US" sz="1600" i="1"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0729786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7770</TotalTime>
  <Words>1608</Words>
  <Application>Microsoft Macintosh PowerPoint</Application>
  <PresentationFormat>Widescreen</PresentationFormat>
  <Paragraphs>265</Paragraphs>
  <Slides>66</Slides>
  <Notes>31</Notes>
  <HiddenSlides>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66</vt:i4>
      </vt:variant>
    </vt:vector>
  </HeadingPairs>
  <TitlesOfParts>
    <vt:vector size="76" baseType="lpstr">
      <vt:lpstr>Arial</vt:lpstr>
      <vt:lpstr>Calibri</vt:lpstr>
      <vt:lpstr>Calibri Light</vt:lpstr>
      <vt:lpstr>Helvetica</vt:lpstr>
      <vt:lpstr>Helvetica Light</vt:lpstr>
      <vt:lpstr>Neris Light</vt:lpstr>
      <vt:lpstr>Neris Thin</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ending points</vt:lpstr>
      <vt:lpstr>simple installation</vt:lpstr>
      <vt:lpstr>single-line command</vt:lpstr>
      <vt:lpstr>reproducible by default</vt:lpstr>
      <vt:lpstr>github.com/AusARG/pipesnake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Brennan</dc:creator>
  <cp:lastModifiedBy>Ian Brennan</cp:lastModifiedBy>
  <cp:revision>176</cp:revision>
  <dcterms:created xsi:type="dcterms:W3CDTF">2023-11-23T15:57:15Z</dcterms:created>
  <dcterms:modified xsi:type="dcterms:W3CDTF">2024-11-21T20:54:44Z</dcterms:modified>
</cp:coreProperties>
</file>